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11" r:id="rId2"/>
    <p:sldId id="314" r:id="rId3"/>
    <p:sldId id="315" r:id="rId4"/>
    <p:sldId id="256" r:id="rId5"/>
    <p:sldId id="257" r:id="rId6"/>
    <p:sldId id="258" r:id="rId7"/>
    <p:sldId id="290" r:id="rId8"/>
    <p:sldId id="260" r:id="rId9"/>
    <p:sldId id="261" r:id="rId10"/>
    <p:sldId id="293" r:id="rId11"/>
    <p:sldId id="269" r:id="rId12"/>
    <p:sldId id="295" r:id="rId13"/>
    <p:sldId id="296" r:id="rId14"/>
    <p:sldId id="270" r:id="rId15"/>
    <p:sldId id="317" r:id="rId16"/>
    <p:sldId id="319" r:id="rId17"/>
    <p:sldId id="273" r:id="rId18"/>
    <p:sldId id="271" r:id="rId19"/>
    <p:sldId id="272" r:id="rId20"/>
    <p:sldId id="274" r:id="rId21"/>
    <p:sldId id="297" r:id="rId22"/>
    <p:sldId id="305" r:id="rId23"/>
    <p:sldId id="275" r:id="rId24"/>
    <p:sldId id="277" r:id="rId25"/>
    <p:sldId id="309" r:id="rId26"/>
    <p:sldId id="310" r:id="rId27"/>
    <p:sldId id="278" r:id="rId28"/>
    <p:sldId id="279" r:id="rId29"/>
    <p:sldId id="280" r:id="rId30"/>
    <p:sldId id="281" r:id="rId31"/>
    <p:sldId id="282" r:id="rId32"/>
    <p:sldId id="283" r:id="rId33"/>
    <p:sldId id="298" r:id="rId34"/>
    <p:sldId id="299" r:id="rId35"/>
    <p:sldId id="307" r:id="rId36"/>
    <p:sldId id="302" r:id="rId37"/>
    <p:sldId id="304" r:id="rId38"/>
    <p:sldId id="303" r:id="rId39"/>
    <p:sldId id="308" r:id="rId40"/>
    <p:sldId id="316" r:id="rId4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85FF"/>
    <a:srgbClr val="0000FF"/>
    <a:srgbClr val="000099"/>
    <a:srgbClr val="5C02FE"/>
    <a:srgbClr val="FFFFFF"/>
    <a:srgbClr val="0033CC"/>
    <a:srgbClr val="235DDD"/>
    <a:srgbClr val="3333FF"/>
    <a:srgbClr val="CC00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4" autoAdjust="0"/>
    <p:restoredTop sz="99770" autoAdjust="0"/>
  </p:normalViewPr>
  <p:slideViewPr>
    <p:cSldViewPr>
      <p:cViewPr varScale="1">
        <p:scale>
          <a:sx n="114" d="100"/>
          <a:sy n="114" d="100"/>
        </p:scale>
        <p:origin x="631" y="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BE797-1C5B-449B-A01F-5292F3B6EFB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CD8DF-AADE-43AA-B2AA-062ECAEC4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2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82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FEBCE-E53C-48D1-8C6D-6F2F50C17E9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3670-6B35-4A38-B937-F6882AB96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22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727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pdf-Dateien\F&#252;r%20Lehre\ab%20Februar%202022\Die%20Chapter%20Quantitative%20Genetik\binomial%20varianz%203%20Loci%204zu3.docx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pdf-Dateien\F&#252;r%20Lehre\ab%20Februar%202022\Die%20Chapter%20Quantitative%20Genetik\binomial%20varianz%203%20Loci%204zu3.docx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emf"/><Relationship Id="rId4" Type="http://schemas.openxmlformats.org/officeDocument/2006/relationships/oleObject" Target="file:///C:\G&#246;ttingen\W.Link\Daten%20(D)\pdf-Dateien\F&#252;r%20Lehre\ab%20Februar%202022\Die%20Chapter%20Quantitative%20Genetik\binomial%20varianz%203%20Loci%204zu3-b.doc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C:\G&#246;ttingen\W.Link\Daten%20(D)\pdf-Dateien\F&#252;r%20Lehre\ab%20Februar%202022\binomial%20varianz%203%20Loci%204zu3-b.docx" TargetMode="External"/><Relationship Id="rId5" Type="http://schemas.openxmlformats.org/officeDocument/2006/relationships/image" Target="../media/image12.emf"/><Relationship Id="rId4" Type="http://schemas.openxmlformats.org/officeDocument/2006/relationships/oleObject" Target="file:///C:\G&#246;ttingen\W.Link\Daten%20(D)\pdf-Dateien\F&#252;r%20Lehre\ab%20Februar%202022\binomial%20varianz%203%20Loci%204zu3.doc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pdf-Dateien\F&#252;r%20Lehre\ab%20Februar%202022\binomial%20varianz%203%20Loci%204zu3.docx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oleObject" Target="file:///C:\G&#246;ttingen\W.Link\Daten%20(D)\pdf-Dateien\F&#252;r%20Lehre\ab%20Februar%202022\binomial%20varianz%203%20Loci%204zu3-b.docx" TargetMode="Externa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7975" y="4415190"/>
            <a:ext cx="904100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More ‘Transition from Qualitative Genetics to Quantitative Genetics’.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UNPLAB-QuGen:Ch-3[Transition II]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1" y="72001"/>
            <a:ext cx="9026979" cy="16541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4379976" y="128549"/>
            <a:ext cx="468541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/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" y="1803651"/>
            <a:ext cx="9000000" cy="7830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87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72000" y="72000"/>
            <a:ext cx="8954980" cy="4381595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462665" y="229045"/>
            <a:ext cx="7988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Variance.</a:t>
            </a:r>
          </a:p>
          <a:p>
            <a:endParaRPr lang="en-GB" sz="2400" dirty="0"/>
          </a:p>
          <a:p>
            <a:r>
              <a:rPr lang="en-GB" sz="2400" dirty="0"/>
              <a:t>This concept preferentially resides on the idea of a continuous, normal distribution. Yet, loci and their alleles are discrete entities, and so are their effects on the phenotype differences of living individuals.</a:t>
            </a:r>
          </a:p>
          <a:p>
            <a:endParaRPr lang="en-GB" sz="2400" dirty="0"/>
          </a:p>
          <a:p>
            <a:r>
              <a:rPr lang="en-GB" sz="2400" dirty="0"/>
              <a:t>Let us inspect this discrepancy – if there is any.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580C91DC-99B6-4004-8D47-C60A52025E7E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117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2375" y="344260"/>
            <a:ext cx="7237625" cy="43160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feld 4"/>
          <p:cNvSpPr txBox="1"/>
          <p:nvPr/>
        </p:nvSpPr>
        <p:spPr>
          <a:xfrm>
            <a:off x="155425" y="4660338"/>
            <a:ext cx="890996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Basic statistics says: Variance of a binomially distributed variable is </a:t>
            </a:r>
            <a:r>
              <a:rPr lang="en-GB" b="1" dirty="0"/>
              <a:t>σ² = </a:t>
            </a:r>
            <a:r>
              <a:rPr lang="en-GB" b="1" dirty="0" err="1"/>
              <a:t>Npq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2000" y="36000"/>
            <a:ext cx="903179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Variance. Continuous Distribution.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11</a:t>
            </a:fld>
            <a:endParaRPr lang="en-GB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734FB82-6FF7-44AF-A7FF-ECB850A117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746666"/>
              </p:ext>
            </p:extLst>
          </p:nvPr>
        </p:nvGraphicFramePr>
        <p:xfrm>
          <a:off x="180000" y="360000"/>
          <a:ext cx="7200000" cy="490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3" name="Document" r:id="rId3" imgW="9303237" imgH="6337461" progId="Word.Document.12">
                  <p:link updateAutomatic="1"/>
                </p:oleObj>
              </mc:Choice>
              <mc:Fallback>
                <p:oleObj name="Document" r:id="rId3" imgW="9303237" imgH="6337461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000" y="360000"/>
                        <a:ext cx="7200000" cy="490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8"/>
          <p:cNvSpPr/>
          <p:nvPr/>
        </p:nvSpPr>
        <p:spPr>
          <a:xfrm>
            <a:off x="1422790" y="2153932"/>
            <a:ext cx="5875965" cy="2391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feld 6"/>
          <p:cNvSpPr txBox="1"/>
          <p:nvPr/>
        </p:nvSpPr>
        <p:spPr>
          <a:xfrm>
            <a:off x="5340488" y="2502299"/>
            <a:ext cx="192147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Be prepared to see values per genotype created as sum-of-action of N=3 loci on next page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1C93CC-4C47-4DCF-B06B-B3FCA13BF243}"/>
              </a:ext>
            </a:extLst>
          </p:cNvPr>
          <p:cNvSpPr/>
          <p:nvPr/>
        </p:nvSpPr>
        <p:spPr>
          <a:xfrm>
            <a:off x="1883650" y="1688435"/>
            <a:ext cx="2227490" cy="422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52229" y="146401"/>
            <a:ext cx="7327771" cy="4460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feld 4"/>
          <p:cNvSpPr txBox="1"/>
          <p:nvPr/>
        </p:nvSpPr>
        <p:spPr>
          <a:xfrm>
            <a:off x="78615" y="4737148"/>
            <a:ext cx="898799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Values of the 3 loci are exactly </a:t>
            </a:r>
            <a:r>
              <a:rPr lang="en-GB" u="sng" dirty="0"/>
              <a:t>un</a:t>
            </a:r>
            <a:r>
              <a:rPr lang="en-GB" dirty="0"/>
              <a:t>correlated   - otherwise ... see later ;-)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0" y="36000"/>
            <a:ext cx="899460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Variance. Continuous Distribution. </a:t>
            </a:r>
          </a:p>
        </p:txBody>
      </p:sp>
      <p:sp>
        <p:nvSpPr>
          <p:cNvPr id="6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12</a:t>
            </a:fld>
            <a:endParaRPr lang="en-GB" dirty="0"/>
          </a:p>
        </p:txBody>
      </p:sp>
      <p:sp>
        <p:nvSpPr>
          <p:cNvPr id="3" name="Textfeld 2"/>
          <p:cNvSpPr txBox="1"/>
          <p:nvPr/>
        </p:nvSpPr>
        <p:spPr>
          <a:xfrm>
            <a:off x="7145135" y="2355694"/>
            <a:ext cx="1921470" cy="160043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You may as well write BB &amp; bb and CC &amp; cc in loci 2 and 3.</a:t>
            </a:r>
            <a:endParaRPr lang="en-GB" sz="800" dirty="0"/>
          </a:p>
          <a:p>
            <a:endParaRPr lang="en-GB" sz="800" dirty="0"/>
          </a:p>
          <a:p>
            <a:r>
              <a:rPr lang="en-GB" dirty="0"/>
              <a:t>Flip N=3 coins.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B43EB3E-FB7E-43E1-B695-F2356F532E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340181"/>
              </p:ext>
            </p:extLst>
          </p:nvPr>
        </p:nvGraphicFramePr>
        <p:xfrm>
          <a:off x="180000" y="360000"/>
          <a:ext cx="7200000" cy="490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4" name="Document" r:id="rId3" imgW="9303237" imgH="6337461" progId="Word.Document.12">
                  <p:link updateAutomatic="1"/>
                </p:oleObj>
              </mc:Choice>
              <mc:Fallback>
                <p:oleObj name="Document" r:id="rId3" imgW="9303237" imgH="6337461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000" y="360000"/>
                        <a:ext cx="7200000" cy="490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220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3">
            <a:extLst>
              <a:ext uri="{FF2B5EF4-FFF2-40B4-BE49-F238E27FC236}">
                <a16:creationId xmlns:a16="http://schemas.microsoft.com/office/drawing/2014/main" id="{0E6AE2A9-DDD1-43EB-B4B1-2C2D65F1ECD0}"/>
              </a:ext>
            </a:extLst>
          </p:cNvPr>
          <p:cNvSpPr/>
          <p:nvPr/>
        </p:nvSpPr>
        <p:spPr>
          <a:xfrm>
            <a:off x="52229" y="146401"/>
            <a:ext cx="7327771" cy="45133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78615" y="4722430"/>
                <a:ext cx="8948365" cy="3699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Scale 0-1: Here, variance from 3 loci is smaller (0.08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>
                            <a:latin typeface="Cambria Math"/>
                          </a:rPr>
                          <m:t>𝟑</m:t>
                        </m:r>
                      </m:e>
                    </m:acc>
                  </m:oMath>
                </a14:m>
                <a:r>
                  <a:rPr lang="en-GB" dirty="0"/>
                  <a:t> &lt; 0.25) than from 1 locus.</a:t>
                </a:r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5" y="4722430"/>
                <a:ext cx="8948365" cy="3699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/>
          <p:cNvSpPr txBox="1"/>
          <p:nvPr/>
        </p:nvSpPr>
        <p:spPr>
          <a:xfrm>
            <a:off x="7029919" y="2494940"/>
            <a:ext cx="2035465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rgbClr val="0000FF"/>
                </a:solidFill>
              </a:rPr>
              <a:t>*</a:t>
            </a:r>
            <a:r>
              <a:rPr lang="en-GB" dirty="0"/>
              <a:t>Probability of</a:t>
            </a:r>
            <a:br>
              <a:rPr lang="en-GB" dirty="0"/>
            </a:br>
            <a:r>
              <a:rPr lang="en-GB" dirty="0"/>
              <a:t>   ‘1’ is 2 in 3 ...</a:t>
            </a:r>
            <a:br>
              <a:rPr lang="en-GB" dirty="0"/>
            </a:br>
            <a:r>
              <a:rPr lang="en-GB" dirty="0"/>
              <a:t>   </a:t>
            </a:r>
            <a:r>
              <a:rPr lang="en-GB" i="1" dirty="0"/>
              <a:t>et cetera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0" y="36000"/>
            <a:ext cx="899338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Variance. Continuous Distribution. </a:t>
            </a:r>
          </a:p>
        </p:txBody>
      </p:sp>
      <p:sp>
        <p:nvSpPr>
          <p:cNvPr id="5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13</a:t>
            </a:fld>
            <a:endParaRPr lang="en-GB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61729D7-1EC1-4249-B245-6051E3185B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672568"/>
              </p:ext>
            </p:extLst>
          </p:nvPr>
        </p:nvGraphicFramePr>
        <p:xfrm>
          <a:off x="179388" y="433388"/>
          <a:ext cx="7200900" cy="484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" name="Document" r:id="rId4" imgW="9303237" imgH="6264840" progId="Word.Document.12">
                  <p:link updateAutomatic="1"/>
                </p:oleObj>
              </mc:Choice>
              <mc:Fallback>
                <p:oleObj name="Document" r:id="rId4" imgW="9303237" imgH="626484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388" y="433388"/>
                        <a:ext cx="7200900" cy="484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5021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14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4454084" y="121487"/>
                <a:ext cx="4647005" cy="49250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Basic statistics says: Variance of a bi-</a:t>
                </a:r>
                <a:r>
                  <a:rPr lang="en-GB" dirty="0" err="1"/>
                  <a:t>nomially</a:t>
                </a:r>
                <a:r>
                  <a:rPr lang="en-GB" dirty="0"/>
                  <a:t> distributed variable: </a:t>
                </a:r>
                <a:br>
                  <a:rPr lang="en-GB" dirty="0"/>
                </a:br>
                <a:r>
                  <a:rPr lang="en-GB" dirty="0"/>
                  <a:t>σ² = </a:t>
                </a:r>
                <a:r>
                  <a:rPr lang="en-GB" dirty="0" err="1">
                    <a:solidFill>
                      <a:srgbClr val="0000FF"/>
                    </a:solidFill>
                  </a:rPr>
                  <a:t>N</a:t>
                </a:r>
                <a:r>
                  <a:rPr lang="en-GB" dirty="0" err="1"/>
                  <a:t>pq</a:t>
                </a:r>
                <a:r>
                  <a:rPr lang="en-GB" dirty="0"/>
                  <a:t>            	</a:t>
                </a:r>
                <a:r>
                  <a:rPr lang="en-GB" dirty="0">
                    <a:solidFill>
                      <a:srgbClr val="0000FF"/>
                    </a:solidFill>
                  </a:rPr>
                  <a:t>Here: 3 loci, </a:t>
                </a:r>
                <a:r>
                  <a:rPr lang="el-GR" dirty="0">
                    <a:solidFill>
                      <a:srgbClr val="0000FF"/>
                    </a:solidFill>
                  </a:rPr>
                  <a:t>σ</a:t>
                </a:r>
                <a:r>
                  <a:rPr lang="de-DE" dirty="0">
                    <a:solidFill>
                      <a:srgbClr val="0000FF"/>
                    </a:solidFill>
                  </a:rPr>
                  <a:t>²=0.750</a:t>
                </a:r>
                <a:br>
                  <a:rPr lang="de-DE" dirty="0">
                    <a:solidFill>
                      <a:srgbClr val="0000FF"/>
                    </a:solidFill>
                  </a:rPr>
                </a:br>
                <a:r>
                  <a:rPr lang="en-GB" dirty="0"/>
                  <a:t>If we scale the results on a scale 0-1: </a:t>
                </a:r>
              </a:p>
              <a:p>
                <a:r>
                  <a:rPr lang="en-GB" dirty="0"/>
                  <a:t>σ² = </a:t>
                </a:r>
                <a:r>
                  <a:rPr lang="en-GB" dirty="0" err="1"/>
                  <a:t>pq</a:t>
                </a:r>
                <a:r>
                  <a:rPr lang="en-GB" dirty="0"/>
                  <a:t>/</a:t>
                </a:r>
                <a:r>
                  <a:rPr lang="en-GB" dirty="0">
                    <a:solidFill>
                      <a:srgbClr val="C00000"/>
                    </a:solidFill>
                  </a:rPr>
                  <a:t>N</a:t>
                </a:r>
                <a:r>
                  <a:rPr lang="en-GB" dirty="0"/>
                  <a:t>            	</a:t>
                </a:r>
                <a:r>
                  <a:rPr lang="en-GB" dirty="0">
                    <a:solidFill>
                      <a:srgbClr val="C00000"/>
                    </a:solidFill>
                  </a:rPr>
                  <a:t>Here: 3 loci, </a:t>
                </a:r>
                <a:r>
                  <a:rPr lang="el-GR" dirty="0">
                    <a:solidFill>
                      <a:srgbClr val="C00000"/>
                    </a:solidFill>
                  </a:rPr>
                  <a:t>σ</a:t>
                </a:r>
                <a:r>
                  <a:rPr lang="de-DE" dirty="0">
                    <a:solidFill>
                      <a:srgbClr val="C00000"/>
                    </a:solidFill>
                  </a:rPr>
                  <a:t>²=0.08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acc>
                  </m:oMath>
                </a14:m>
                <a:br>
                  <a:rPr lang="de-D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endParaRPr lang="en-GB" dirty="0"/>
              </a:p>
              <a:p>
                <a:r>
                  <a:rPr lang="en-GB" dirty="0"/>
                  <a:t>The </a:t>
                </a:r>
                <a:r>
                  <a:rPr lang="en-GB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upper</a:t>
                </a:r>
                <a:r>
                  <a:rPr lang="en-GB" dirty="0"/>
                  <a:t> table shows: Variance </a:t>
                </a:r>
                <a:r>
                  <a:rPr lang="en-GB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</a:t>
                </a:r>
                <a:r>
                  <a:rPr lang="en-GB" dirty="0"/>
                  <a:t>creases by each locus that is added, reflecting the </a:t>
                </a:r>
                <a:r>
                  <a:rPr lang="en-GB" dirty="0">
                    <a:solidFill>
                      <a:srgbClr val="0000FF"/>
                    </a:solidFill>
                  </a:rPr>
                  <a:t>in</a:t>
                </a:r>
                <a:r>
                  <a:rPr lang="en-GB" dirty="0"/>
                  <a:t>creased range: From 0 to 3. </a:t>
                </a:r>
              </a:p>
              <a:p>
                <a:r>
                  <a:rPr lang="en-GB" dirty="0"/>
                  <a:t>The </a:t>
                </a:r>
                <a:r>
                  <a:rPr lang="en-GB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lower </a:t>
                </a:r>
                <a:r>
                  <a:rPr lang="en-GB" dirty="0"/>
                  <a:t>table shows: Variance </a:t>
                </a:r>
                <a:r>
                  <a:rPr lang="en-GB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</a:t>
                </a:r>
                <a:r>
                  <a:rPr lang="en-GB" dirty="0"/>
                  <a:t>creases by each locus that is added, reflecting the </a:t>
                </a:r>
                <a:r>
                  <a:rPr lang="en-GB" dirty="0">
                    <a:solidFill>
                      <a:srgbClr val="C00000"/>
                    </a:solidFill>
                  </a:rPr>
                  <a:t>fixed</a:t>
                </a:r>
                <a:r>
                  <a:rPr lang="en-GB" dirty="0"/>
                  <a:t> range: From 0 to 1.</a:t>
                </a:r>
                <a:endParaRPr lang="en-GB" sz="800" dirty="0"/>
              </a:p>
              <a:p>
                <a:endParaRPr lang="en-GB" sz="800" dirty="0"/>
              </a:p>
              <a:p>
                <a:r>
                  <a:rPr lang="en-GB" dirty="0"/>
                  <a:t>The </a:t>
                </a:r>
                <a:r>
                  <a:rPr lang="en-GB" dirty="0">
                    <a:solidFill>
                      <a:srgbClr val="C00000"/>
                    </a:solidFill>
                  </a:rPr>
                  <a:t>lower </a:t>
                </a:r>
                <a:r>
                  <a:rPr lang="en-GB" dirty="0"/>
                  <a:t>case illustrates how the genetic variance, given a </a:t>
                </a:r>
                <a:r>
                  <a:rPr lang="en-GB" dirty="0">
                    <a:solidFill>
                      <a:srgbClr val="C00000"/>
                    </a:solidFill>
                  </a:rPr>
                  <a:t>fixed range</a:t>
                </a:r>
                <a:r>
                  <a:rPr lang="en-GB" dirty="0"/>
                  <a:t>, becomes smaller as the genetic diversity is ‘</a:t>
                </a:r>
                <a:r>
                  <a:rPr lang="en-GB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put on the shoulder of an increasing number of N segregating loci</a:t>
                </a:r>
                <a:r>
                  <a:rPr lang="en-GB" dirty="0"/>
                  <a:t>’.</a:t>
                </a: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084" y="121487"/>
                <a:ext cx="4647005" cy="49250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feld 1"/>
          <p:cNvSpPr txBox="1"/>
          <p:nvPr/>
        </p:nvSpPr>
        <p:spPr>
          <a:xfrm>
            <a:off x="8604525" y="4722430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14</a:t>
            </a:fld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76200" y="-69850"/>
            <a:ext cx="4335463" cy="5419725"/>
            <a:chOff x="76200" y="-69850"/>
            <a:chExt cx="4335463" cy="5419725"/>
          </a:xfrm>
        </p:grpSpPr>
        <p:grpSp>
          <p:nvGrpSpPr>
            <p:cNvPr id="8" name="Group 7"/>
            <p:cNvGrpSpPr/>
            <p:nvPr/>
          </p:nvGrpSpPr>
          <p:grpSpPr>
            <a:xfrm>
              <a:off x="76200" y="-69850"/>
              <a:ext cx="4335463" cy="5419725"/>
              <a:chOff x="76200" y="-69850"/>
              <a:chExt cx="4335463" cy="5419725"/>
            </a:xfrm>
          </p:grpSpPr>
          <p:graphicFrame>
            <p:nvGraphicFramePr>
              <p:cNvPr id="3" name="Objek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34533076"/>
                  </p:ext>
                </p:extLst>
              </p:nvPr>
            </p:nvGraphicFramePr>
            <p:xfrm>
              <a:off x="103188" y="-69850"/>
              <a:ext cx="4308475" cy="2832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0" name="Document" r:id="rId4" imgW="9449977" imgH="6210913" progId="Word.Document.12">
                      <p:link updateAutomatic="1"/>
                    </p:oleObj>
                  </mc:Choice>
                  <mc:Fallback>
                    <p:oleObj name="Document" r:id="rId4" imgW="9449977" imgH="6210913" progId="Word.Document.12">
                      <p:link updateAutomatic="1"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03188" y="-69850"/>
                            <a:ext cx="4308475" cy="2832100"/>
                          </a:xfrm>
                          <a:prstGeom prst="rect">
                            <a:avLst/>
                          </a:prstGeom>
                          <a:ln w="0">
                            <a:solidFill>
                              <a:schemeClr val="bg1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" name="Objekt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61537119"/>
                  </p:ext>
                </p:extLst>
              </p:nvPr>
            </p:nvGraphicFramePr>
            <p:xfrm>
              <a:off x="76200" y="2541588"/>
              <a:ext cx="4310063" cy="2808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1" name="Document" r:id="rId6" imgW="9449977" imgH="6163098" progId="Word.Document.12">
                      <p:link updateAutomatic="1"/>
                    </p:oleObj>
                  </mc:Choice>
                  <mc:Fallback>
                    <p:oleObj name="Document" r:id="rId6" imgW="9449977" imgH="6163098" progId="Word.Document.12">
                      <p:link updateAutomatic="1"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76200" y="2541588"/>
                            <a:ext cx="4310063" cy="28082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" name="Rechteck 5"/>
              <p:cNvSpPr/>
              <p:nvPr/>
            </p:nvSpPr>
            <p:spPr>
              <a:xfrm>
                <a:off x="78615" y="44675"/>
                <a:ext cx="4301360" cy="2457920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  <a:effectLst>
                <a:outerShdw blurRad="38100" dist="38100" dir="2700000" algn="tl" rotWithShape="0">
                  <a:srgbClr val="0000FF">
                    <a:alpha val="8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7" name="Rechteck 6"/>
              <p:cNvSpPr/>
              <p:nvPr/>
            </p:nvSpPr>
            <p:spPr>
              <a:xfrm>
                <a:off x="78615" y="2656215"/>
                <a:ext cx="4301360" cy="2381110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  <a:effectLst>
                <a:outerShdw blurRad="38100" dist="38100" dir="2700000" algn="tl" rotWithShape="0">
                  <a:srgbClr val="C00000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919115" y="3723900"/>
              <a:ext cx="76810" cy="768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15</a:t>
            </a:fld>
            <a:endParaRPr lang="en-GB"/>
          </a:p>
        </p:txBody>
      </p:sp>
      <p:sp>
        <p:nvSpPr>
          <p:cNvPr id="5" name="Textfeld 4"/>
          <p:cNvSpPr txBox="1"/>
          <p:nvPr/>
        </p:nvSpPr>
        <p:spPr>
          <a:xfrm>
            <a:off x="4454084" y="174428"/>
            <a:ext cx="4647005" cy="489364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</a:t>
            </a:r>
            <a:r>
              <a:rPr lang="en-GB" dirty="0">
                <a:solidFill>
                  <a:srgbClr val="0000FF"/>
                </a:solidFill>
              </a:rPr>
              <a:t>upper table </a:t>
            </a:r>
            <a:r>
              <a:rPr lang="en-GB" dirty="0"/>
              <a:t>says: If in your breeding material only one of three loci segregates, then you </a:t>
            </a:r>
            <a:r>
              <a:rPr lang="en-GB" dirty="0">
                <a:solidFill>
                  <a:srgbClr val="0000FF"/>
                </a:solidFill>
              </a:rPr>
              <a:t>increase</a:t>
            </a:r>
            <a:r>
              <a:rPr lang="en-GB" dirty="0"/>
              <a:t> the genetic variance by introducing alien germplasm so that the second and third locus segregates, too. For instance make crosses with exotic material of Crop Wild Relatives (https://cwr.croptrust.org).</a:t>
            </a:r>
            <a:endParaRPr lang="en-GB" sz="1200" dirty="0"/>
          </a:p>
          <a:p>
            <a:endParaRPr lang="en-GB" sz="1200" dirty="0"/>
          </a:p>
          <a:p>
            <a:r>
              <a:rPr lang="en-GB" dirty="0"/>
              <a:t>The </a:t>
            </a:r>
            <a:r>
              <a:rPr lang="en-GB" dirty="0">
                <a:solidFill>
                  <a:srgbClr val="C00000"/>
                </a:solidFill>
              </a:rPr>
              <a:t>lower table </a:t>
            </a:r>
            <a:r>
              <a:rPr lang="en-GB" dirty="0"/>
              <a:t>says: If you go from mono-genic to polygenic and - for the purpose of comparability – you keep the range con-</a:t>
            </a:r>
            <a:r>
              <a:rPr lang="en-GB" dirty="0" err="1"/>
              <a:t>stant</a:t>
            </a:r>
            <a:r>
              <a:rPr lang="en-GB" dirty="0"/>
              <a:t> (0.0 - 1.0), then the more loci jointly cause the trait variation, the </a:t>
            </a:r>
            <a:r>
              <a:rPr lang="en-GB" dirty="0">
                <a:solidFill>
                  <a:srgbClr val="C00000"/>
                </a:solidFill>
              </a:rPr>
              <a:t>smaller</a:t>
            </a:r>
            <a:r>
              <a:rPr lang="en-GB" dirty="0"/>
              <a:t> the resulting variance is.</a:t>
            </a:r>
            <a:endParaRPr lang="en-GB" sz="1200" dirty="0"/>
          </a:p>
          <a:p>
            <a:endParaRPr lang="en-GB" sz="1200" dirty="0"/>
          </a:p>
          <a:p>
            <a:r>
              <a:rPr lang="en-GB" dirty="0"/>
              <a:t>Taste and enjoy the excitement of two perspectives.</a:t>
            </a:r>
          </a:p>
        </p:txBody>
      </p:sp>
      <p:sp>
        <p:nvSpPr>
          <p:cNvPr id="9" name="Textfeld 1"/>
          <p:cNvSpPr txBox="1"/>
          <p:nvPr/>
        </p:nvSpPr>
        <p:spPr>
          <a:xfrm>
            <a:off x="8604525" y="4722430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15</a:t>
            </a:fld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76200" y="-69850"/>
            <a:ext cx="4335463" cy="5419725"/>
            <a:chOff x="76200" y="-69850"/>
            <a:chExt cx="4335463" cy="5419725"/>
          </a:xfrm>
        </p:grpSpPr>
        <p:grpSp>
          <p:nvGrpSpPr>
            <p:cNvPr id="8" name="Group 7"/>
            <p:cNvGrpSpPr/>
            <p:nvPr/>
          </p:nvGrpSpPr>
          <p:grpSpPr>
            <a:xfrm>
              <a:off x="76200" y="-69850"/>
              <a:ext cx="4335463" cy="5419725"/>
              <a:chOff x="76200" y="-69850"/>
              <a:chExt cx="4335463" cy="5419725"/>
            </a:xfrm>
          </p:grpSpPr>
          <p:graphicFrame>
            <p:nvGraphicFramePr>
              <p:cNvPr id="3" name="Objek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5148168"/>
                  </p:ext>
                </p:extLst>
              </p:nvPr>
            </p:nvGraphicFramePr>
            <p:xfrm>
              <a:off x="103188" y="-69850"/>
              <a:ext cx="4308475" cy="2832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86" name="Document" r:id="rId3" imgW="9449977" imgH="6210913" progId="Word.Document.12">
                      <p:link updateAutomatic="1"/>
                    </p:oleObj>
                  </mc:Choice>
                  <mc:Fallback>
                    <p:oleObj name="Document" r:id="rId3" imgW="9449977" imgH="6210913" progId="Word.Document.12">
                      <p:link updateAutomatic="1"/>
                      <p:pic>
                        <p:nvPicPr>
                          <p:cNvPr id="3" name="Objekt 2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103188" y="-69850"/>
                            <a:ext cx="4308475" cy="2832100"/>
                          </a:xfrm>
                          <a:prstGeom prst="rect">
                            <a:avLst/>
                          </a:prstGeom>
                          <a:ln w="0">
                            <a:solidFill>
                              <a:schemeClr val="bg1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" name="Objekt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75713143"/>
                  </p:ext>
                </p:extLst>
              </p:nvPr>
            </p:nvGraphicFramePr>
            <p:xfrm>
              <a:off x="76200" y="2541588"/>
              <a:ext cx="4310063" cy="2808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87" name="Document" r:id="rId5" imgW="9449977" imgH="6163098" progId="Word.Document.12">
                      <p:link updateAutomatic="1"/>
                    </p:oleObj>
                  </mc:Choice>
                  <mc:Fallback>
                    <p:oleObj name="Document" r:id="rId5" imgW="9449977" imgH="6163098" progId="Word.Document.12">
                      <p:link updateAutomatic="1"/>
                      <p:pic>
                        <p:nvPicPr>
                          <p:cNvPr id="4" name="Objekt 3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76200" y="2541588"/>
                            <a:ext cx="4310063" cy="28082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" name="Rechteck 5"/>
              <p:cNvSpPr/>
              <p:nvPr/>
            </p:nvSpPr>
            <p:spPr>
              <a:xfrm>
                <a:off x="78615" y="44675"/>
                <a:ext cx="4301360" cy="2457920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  <a:effectLst>
                <a:outerShdw blurRad="38100" dist="38100" dir="2700000" algn="tl" rotWithShape="0">
                  <a:srgbClr val="0000FF">
                    <a:alpha val="8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Rechteck 6"/>
              <p:cNvSpPr/>
              <p:nvPr/>
            </p:nvSpPr>
            <p:spPr>
              <a:xfrm>
                <a:off x="78615" y="2656215"/>
                <a:ext cx="4301360" cy="2381110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  <a:effectLst>
                <a:outerShdw blurRad="38100" dist="38100" dir="2700000" algn="tl" rotWithShape="0">
                  <a:srgbClr val="C00000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919115" y="3723900"/>
              <a:ext cx="76810" cy="768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886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16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F013B9-FC6A-4D14-A53D-50A6651C5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9" y="595435"/>
            <a:ext cx="6765895" cy="45105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2000" y="36000"/>
            <a:ext cx="8993385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Counting is not this AI's core competency; eight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 ten (see below)</a:t>
            </a:r>
            <a:r>
              <a:rPr lang="en-GB" sz="2400" dirty="0"/>
              <a:t> coins would have been nice but AI was stubborn. </a:t>
            </a:r>
          </a:p>
        </p:txBody>
      </p:sp>
    </p:spTree>
    <p:extLst>
      <p:ext uri="{BB962C8B-B14F-4D97-AF65-F5344CB8AC3E}">
        <p14:creationId xmlns:p14="http://schemas.microsoft.com/office/powerpoint/2010/main" val="37208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71438" y="76200"/>
            <a:ext cx="5946776" cy="5040313"/>
            <a:chOff x="45" y="48"/>
            <a:chExt cx="3746" cy="31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5" y="48"/>
              <a:ext cx="3745" cy="3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5" y="48"/>
              <a:ext cx="3746" cy="3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629" y="491"/>
              <a:ext cx="0" cy="2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640" y="491"/>
              <a:ext cx="0" cy="2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3442" y="491"/>
              <a:ext cx="0" cy="2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585" y="2680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640" y="2680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86" y="2618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607" y="2524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585" y="2367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640" y="2367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86" y="2305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607" y="2211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585" y="2055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640" y="2055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86" y="1992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607" y="1898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585" y="1742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640" y="1742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6" y="1680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607" y="1586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H="1">
              <a:off x="585" y="1429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640" y="1429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286" y="1367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607" y="1273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H="1">
              <a:off x="585" y="1116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640" y="1116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286" y="1054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 flipH="1">
              <a:off x="607" y="960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 flipH="1">
              <a:off x="585" y="804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640" y="804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286" y="741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flipH="1">
              <a:off x="607" y="647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 flipH="1">
              <a:off x="585" y="491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>
              <a:off x="640" y="491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286" y="429"/>
              <a:ext cx="23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 rot="16200000">
              <a:off x="-635" y="1498"/>
              <a:ext cx="160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Frequency of occurrence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640" y="2758"/>
              <a:ext cx="280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>
              <a:off x="640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580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873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813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1107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047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1340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1280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Line 50"/>
            <p:cNvSpPr>
              <a:spLocks noChangeShapeType="1"/>
            </p:cNvSpPr>
            <p:nvPr/>
          </p:nvSpPr>
          <p:spPr bwMode="auto">
            <a:xfrm>
              <a:off x="1574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1514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52"/>
            <p:cNvSpPr>
              <a:spLocks noChangeShapeType="1"/>
            </p:cNvSpPr>
            <p:nvPr/>
          </p:nvSpPr>
          <p:spPr bwMode="auto">
            <a:xfrm>
              <a:off x="1807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1747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>
              <a:off x="2041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981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Line 56"/>
            <p:cNvSpPr>
              <a:spLocks noChangeShapeType="1"/>
            </p:cNvSpPr>
            <p:nvPr/>
          </p:nvSpPr>
          <p:spPr bwMode="auto">
            <a:xfrm>
              <a:off x="2274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214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Line 58"/>
            <p:cNvSpPr>
              <a:spLocks noChangeShapeType="1"/>
            </p:cNvSpPr>
            <p:nvPr/>
          </p:nvSpPr>
          <p:spPr bwMode="auto">
            <a:xfrm>
              <a:off x="2507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2448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Line 60"/>
            <p:cNvSpPr>
              <a:spLocks noChangeShapeType="1"/>
            </p:cNvSpPr>
            <p:nvPr/>
          </p:nvSpPr>
          <p:spPr bwMode="auto">
            <a:xfrm>
              <a:off x="2741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2681" y="2819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62"/>
            <p:cNvSpPr>
              <a:spLocks noChangeShapeType="1"/>
            </p:cNvSpPr>
            <p:nvPr/>
          </p:nvSpPr>
          <p:spPr bwMode="auto">
            <a:xfrm>
              <a:off x="2974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2880" y="2819"/>
              <a:ext cx="1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Line 64"/>
            <p:cNvSpPr>
              <a:spLocks noChangeShapeType="1"/>
            </p:cNvSpPr>
            <p:nvPr/>
          </p:nvSpPr>
          <p:spPr bwMode="auto">
            <a:xfrm>
              <a:off x="3208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3114" y="2819"/>
              <a:ext cx="12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Line 66"/>
            <p:cNvSpPr>
              <a:spLocks noChangeShapeType="1"/>
            </p:cNvSpPr>
            <p:nvPr/>
          </p:nvSpPr>
          <p:spPr bwMode="auto">
            <a:xfrm>
              <a:off x="3442" y="2758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3348" y="2819"/>
              <a:ext cx="1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1071" y="2944"/>
              <a:ext cx="201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Genetic value of DH genotypes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566" y="2681"/>
              <a:ext cx="148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800" y="2675"/>
              <a:ext cx="147" cy="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1033" y="2620"/>
              <a:ext cx="148" cy="6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267" y="2406"/>
              <a:ext cx="147" cy="2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1500" y="1948"/>
              <a:ext cx="147" cy="7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1734" y="1398"/>
              <a:ext cx="147" cy="128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1967" y="1141"/>
              <a:ext cx="147" cy="154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200" y="1398"/>
              <a:ext cx="148" cy="128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434" y="1948"/>
              <a:ext cx="148" cy="7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667" y="2406"/>
              <a:ext cx="148" cy="2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2901" y="2620"/>
              <a:ext cx="147" cy="6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3135" y="2675"/>
              <a:ext cx="147" cy="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3368" y="2681"/>
              <a:ext cx="147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90" name="Textfeld 89"/>
          <p:cNvSpPr txBox="1"/>
          <p:nvPr/>
        </p:nvSpPr>
        <p:spPr>
          <a:xfrm>
            <a:off x="6146604" y="75425"/>
            <a:ext cx="2918781" cy="480131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12 loci, all with same effect (0 </a:t>
            </a:r>
            <a:r>
              <a:rPr lang="en-GB" i="1" dirty="0"/>
              <a:t>vs</a:t>
            </a:r>
            <a:r>
              <a:rPr lang="en-GB" dirty="0"/>
              <a:t>. 1). Allele frequency </a:t>
            </a:r>
            <a:r>
              <a:rPr lang="en-GB" dirty="0">
                <a:solidFill>
                  <a:srgbClr val="C00000"/>
                </a:solidFill>
              </a:rPr>
              <a:t>is always 0.5 </a:t>
            </a:r>
            <a:r>
              <a:rPr lang="en-GB" dirty="0"/>
              <a:t>except locus 1 (fixed for aa) and locus 12 (fixed for AA). </a:t>
            </a:r>
          </a:p>
          <a:p>
            <a:r>
              <a:rPr lang="en-GB" dirty="0"/>
              <a:t>Max. possible genetic value is 11 (because locus 1 is fixed for aa).</a:t>
            </a:r>
          </a:p>
          <a:p>
            <a:r>
              <a:rPr lang="en-GB" dirty="0"/>
              <a:t>Minimum genetic value is 1 (because locus 12 is fixed for AA). </a:t>
            </a:r>
          </a:p>
          <a:p>
            <a:r>
              <a:rPr lang="en-GB" dirty="0">
                <a:latin typeface="Arial"/>
                <a:cs typeface="Arial"/>
              </a:rPr>
              <a:t>►</a:t>
            </a:r>
            <a:r>
              <a:rPr lang="en-GB" dirty="0">
                <a:solidFill>
                  <a:srgbClr val="0000FF"/>
                </a:solidFill>
                <a:latin typeface="Arial"/>
                <a:cs typeface="Arial"/>
              </a:rPr>
              <a:t>10 </a:t>
            </a:r>
            <a:r>
              <a:rPr lang="en-GB" dirty="0">
                <a:latin typeface="Arial"/>
                <a:cs typeface="Arial"/>
              </a:rPr>
              <a:t>loci segregate.</a:t>
            </a:r>
            <a:endParaRPr lang="en-GB" dirty="0"/>
          </a:p>
          <a:p>
            <a:endParaRPr lang="en-GB" dirty="0"/>
          </a:p>
          <a:p>
            <a:r>
              <a:rPr lang="en-GB" dirty="0"/>
              <a:t>Here, genetic variance is </a:t>
            </a:r>
            <a:br>
              <a:rPr lang="en-GB" dirty="0"/>
            </a:br>
            <a:r>
              <a:rPr lang="en-GB" dirty="0">
                <a:solidFill>
                  <a:srgbClr val="0000FF"/>
                </a:solidFill>
              </a:rPr>
              <a:t>σ²= 0.5² ∙ 10 = 2.50.</a:t>
            </a:r>
          </a:p>
          <a:p>
            <a:r>
              <a:rPr lang="en-GB" dirty="0"/>
              <a:t>Here, the genetic standard deviation is (2.5)</a:t>
            </a:r>
            <a:r>
              <a:rPr lang="en-GB" baseline="30000" dirty="0"/>
              <a:t>05 </a:t>
            </a:r>
            <a:r>
              <a:rPr lang="en-GB" dirty="0"/>
              <a:t>= 1.581.</a:t>
            </a:r>
          </a:p>
        </p:txBody>
      </p:sp>
      <p:grpSp>
        <p:nvGrpSpPr>
          <p:cNvPr id="97" name="Gruppieren 96"/>
          <p:cNvGrpSpPr/>
          <p:nvPr/>
        </p:nvGrpSpPr>
        <p:grpSpPr>
          <a:xfrm>
            <a:off x="1206098" y="2456535"/>
            <a:ext cx="677552" cy="1363964"/>
            <a:chOff x="2742298" y="82249"/>
            <a:chExt cx="677552" cy="1363964"/>
          </a:xfrm>
        </p:grpSpPr>
        <p:sp>
          <p:nvSpPr>
            <p:cNvPr id="95" name="Textfeld 94"/>
            <p:cNvSpPr txBox="1"/>
            <p:nvPr/>
          </p:nvSpPr>
          <p:spPr>
            <a:xfrm rot="16200000">
              <a:off x="2403477" y="421070"/>
              <a:ext cx="1323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0.5</a:t>
              </a:r>
              <a:r>
                <a:rPr lang="en-GB" baseline="30000" dirty="0"/>
                <a:t>10</a:t>
              </a:r>
              <a:r>
                <a:rPr lang="en-GB" dirty="0"/>
                <a:t>=</a:t>
              </a:r>
            </a:p>
            <a:p>
              <a:pPr algn="ctr"/>
              <a:r>
                <a:rPr lang="en-GB" dirty="0"/>
                <a:t>0.0009766</a:t>
              </a:r>
            </a:p>
          </p:txBody>
        </p:sp>
        <p:sp>
          <p:nvSpPr>
            <p:cNvPr id="96" name="Abgerundete rechteckige Legende 95"/>
            <p:cNvSpPr/>
            <p:nvPr/>
          </p:nvSpPr>
          <p:spPr>
            <a:xfrm>
              <a:off x="2742298" y="113830"/>
              <a:ext cx="677552" cy="1332383"/>
            </a:xfrm>
            <a:prstGeom prst="wedgeRoundRectCallout">
              <a:avLst>
                <a:gd name="adj1" fmla="val -23514"/>
                <a:gd name="adj2" fmla="val 81134"/>
                <a:gd name="adj3" fmla="val 16667"/>
              </a:avLst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extfeld 1"/>
          <p:cNvSpPr txBox="1"/>
          <p:nvPr/>
        </p:nvSpPr>
        <p:spPr>
          <a:xfrm>
            <a:off x="5555765" y="4745038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17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1438" y="-3773"/>
            <a:ext cx="5945188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Examples with 12 loci: </a:t>
            </a:r>
            <a:r>
              <a:rPr lang="en-GB" sz="2400" dirty="0">
                <a:solidFill>
                  <a:srgbClr val="0000FF"/>
                </a:solidFill>
                <a:latin typeface="Arial Narrow" panose="020B0606020202030204" pitchFamily="34" charset="0"/>
              </a:rPr>
              <a:t>Discrete to continuous</a:t>
            </a:r>
            <a:r>
              <a:rPr lang="en-GB" dirty="0">
                <a:solidFill>
                  <a:srgbClr val="0000FF"/>
                </a:solidFill>
                <a:latin typeface="Arial Narrow" panose="020B0606020202030204" pitchFamily="34" charset="0"/>
              </a:rPr>
              <a:t>.</a:t>
            </a:r>
            <a:br>
              <a:rPr lang="en-GB" dirty="0">
                <a:solidFill>
                  <a:srgbClr val="0000FF"/>
                </a:solidFill>
                <a:latin typeface="Arial Narrow" panose="020B0606020202030204" pitchFamily="34" charset="0"/>
              </a:rPr>
            </a:b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10 or 12</a:t>
            </a:r>
            <a:r>
              <a:rPr lang="en-GB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neither very few nor really many ... “Transition” 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08310" y="4475163"/>
            <a:ext cx="345645" cy="247267"/>
          </a:xfrm>
          <a:prstGeom prst="rect">
            <a:avLst/>
          </a:prstGeom>
          <a:solidFill>
            <a:srgbClr val="8585FF"/>
          </a:solidFill>
          <a:ln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8" name="Rectangle 87"/>
          <p:cNvSpPr/>
          <p:nvPr/>
        </p:nvSpPr>
        <p:spPr>
          <a:xfrm>
            <a:off x="5267756" y="4471988"/>
            <a:ext cx="345645" cy="247267"/>
          </a:xfrm>
          <a:prstGeom prst="rect">
            <a:avLst/>
          </a:prstGeom>
          <a:solidFill>
            <a:srgbClr val="8585FF"/>
          </a:solidFill>
          <a:ln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1385888" y="1620000"/>
            <a:ext cx="3689142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555750" y="1203888"/>
            <a:ext cx="328295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Range of possible trait values</a:t>
            </a:r>
          </a:p>
        </p:txBody>
      </p:sp>
      <p:sp>
        <p:nvSpPr>
          <p:cNvPr id="91" name="Abgerundete rechteckige Legende 95">
            <a:extLst>
              <a:ext uri="{FF2B5EF4-FFF2-40B4-BE49-F238E27FC236}">
                <a16:creationId xmlns:a16="http://schemas.microsoft.com/office/drawing/2014/main" id="{2F7D974B-F52F-4D86-914D-3EFB49C0C5AA}"/>
              </a:ext>
            </a:extLst>
          </p:cNvPr>
          <p:cNvSpPr/>
          <p:nvPr/>
        </p:nvSpPr>
        <p:spPr>
          <a:xfrm>
            <a:off x="4840835" y="2494940"/>
            <a:ext cx="677552" cy="1332383"/>
          </a:xfrm>
          <a:prstGeom prst="wedgeRoundRectCallout">
            <a:avLst>
              <a:gd name="adj1" fmla="val -11155"/>
              <a:gd name="adj2" fmla="val 82139"/>
              <a:gd name="adj3" fmla="val 16667"/>
            </a:avLst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2" name="Textfeld 94">
            <a:extLst>
              <a:ext uri="{FF2B5EF4-FFF2-40B4-BE49-F238E27FC236}">
                <a16:creationId xmlns:a16="http://schemas.microsoft.com/office/drawing/2014/main" id="{2091E5F4-3BC5-4634-8F62-ABDD7F128454}"/>
              </a:ext>
            </a:extLst>
          </p:cNvPr>
          <p:cNvSpPr txBox="1"/>
          <p:nvPr/>
        </p:nvSpPr>
        <p:spPr>
          <a:xfrm rot="16200000">
            <a:off x="4540419" y="2777152"/>
            <a:ext cx="1323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0.5</a:t>
            </a:r>
            <a:r>
              <a:rPr lang="en-GB" baseline="30000" dirty="0"/>
              <a:t>10</a:t>
            </a:r>
            <a:r>
              <a:rPr lang="en-GB" dirty="0"/>
              <a:t>=</a:t>
            </a:r>
          </a:p>
          <a:p>
            <a:pPr algn="ctr"/>
            <a:r>
              <a:rPr lang="en-GB" dirty="0"/>
              <a:t>0.0009766</a:t>
            </a:r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71438" y="37020"/>
            <a:ext cx="5946775" cy="5041901"/>
            <a:chOff x="45" y="-1"/>
            <a:chExt cx="3746" cy="3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5" y="-1"/>
              <a:ext cx="374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5" y="-1"/>
              <a:ext cx="3746" cy="31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629" y="442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640" y="442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3442" y="442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585" y="2632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640" y="2632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23" y="2578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607" y="2476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585" y="2319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640" y="2319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23" y="2265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607" y="2163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585" y="2006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640" y="2006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23" y="1952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607" y="1850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585" y="1693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640" y="1693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3" y="1639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607" y="1537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H="1">
              <a:off x="585" y="1381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640" y="1381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323" y="1326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607" y="1224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H="1">
              <a:off x="585" y="1068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640" y="1068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23" y="1013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 flipH="1">
              <a:off x="607" y="911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 flipH="1">
              <a:off x="585" y="755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640" y="755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323" y="700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flipH="1">
              <a:off x="607" y="598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 flipH="1">
              <a:off x="585" y="442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>
              <a:off x="640" y="459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323" y="388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 rot="16200000">
              <a:off x="-558" y="1450"/>
              <a:ext cx="160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Frequency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640" y="2710"/>
              <a:ext cx="280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>
              <a:off x="640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588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873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821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1107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055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1340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1288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Line 50"/>
            <p:cNvSpPr>
              <a:spLocks noChangeShapeType="1"/>
            </p:cNvSpPr>
            <p:nvPr/>
          </p:nvSpPr>
          <p:spPr bwMode="auto">
            <a:xfrm>
              <a:off x="1574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1522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52"/>
            <p:cNvSpPr>
              <a:spLocks noChangeShapeType="1"/>
            </p:cNvSpPr>
            <p:nvPr/>
          </p:nvSpPr>
          <p:spPr bwMode="auto">
            <a:xfrm>
              <a:off x="1807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1755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>
              <a:off x="2041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989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Line 56"/>
            <p:cNvSpPr>
              <a:spLocks noChangeShapeType="1"/>
            </p:cNvSpPr>
            <p:nvPr/>
          </p:nvSpPr>
          <p:spPr bwMode="auto">
            <a:xfrm>
              <a:off x="2274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222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Line 58"/>
            <p:cNvSpPr>
              <a:spLocks noChangeShapeType="1"/>
            </p:cNvSpPr>
            <p:nvPr/>
          </p:nvSpPr>
          <p:spPr bwMode="auto">
            <a:xfrm>
              <a:off x="2507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2456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Line 60"/>
            <p:cNvSpPr>
              <a:spLocks noChangeShapeType="1"/>
            </p:cNvSpPr>
            <p:nvPr/>
          </p:nvSpPr>
          <p:spPr bwMode="auto">
            <a:xfrm>
              <a:off x="2741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2689" y="2768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62"/>
            <p:cNvSpPr>
              <a:spLocks noChangeShapeType="1"/>
            </p:cNvSpPr>
            <p:nvPr/>
          </p:nvSpPr>
          <p:spPr bwMode="auto">
            <a:xfrm>
              <a:off x="2974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2892" y="2768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Line 64"/>
            <p:cNvSpPr>
              <a:spLocks noChangeShapeType="1"/>
            </p:cNvSpPr>
            <p:nvPr/>
          </p:nvSpPr>
          <p:spPr bwMode="auto">
            <a:xfrm>
              <a:off x="3208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3126" y="2768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Line 66"/>
            <p:cNvSpPr>
              <a:spLocks noChangeShapeType="1"/>
            </p:cNvSpPr>
            <p:nvPr/>
          </p:nvSpPr>
          <p:spPr bwMode="auto">
            <a:xfrm>
              <a:off x="3442" y="2710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3360" y="2768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1071" y="2880"/>
              <a:ext cx="1940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Genetic value of DH genotypes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566" y="2633"/>
              <a:ext cx="148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800" y="2631"/>
              <a:ext cx="147" cy="2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1033" y="2613"/>
              <a:ext cx="148" cy="2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267" y="2474"/>
              <a:ext cx="147" cy="159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1500" y="2000"/>
              <a:ext cx="147" cy="6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1734" y="1227"/>
              <a:ext cx="147" cy="140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1967" y="807"/>
              <a:ext cx="147" cy="182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200" y="1227"/>
              <a:ext cx="148" cy="140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434" y="2000"/>
              <a:ext cx="148" cy="6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667" y="2474"/>
              <a:ext cx="148" cy="159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2901" y="2613"/>
              <a:ext cx="147" cy="2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3135" y="2631"/>
              <a:ext cx="147" cy="2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3368" y="2633"/>
              <a:ext cx="147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1" name="Gruppieren 90"/>
          <p:cNvGrpSpPr/>
          <p:nvPr/>
        </p:nvGrpSpPr>
        <p:grpSpPr>
          <a:xfrm>
            <a:off x="1206098" y="2460638"/>
            <a:ext cx="468715" cy="1359861"/>
            <a:chOff x="2742298" y="86352"/>
            <a:chExt cx="677552" cy="1359861"/>
          </a:xfrm>
        </p:grpSpPr>
        <p:sp>
          <p:nvSpPr>
            <p:cNvPr id="92" name="Textfeld 91"/>
            <p:cNvSpPr txBox="1"/>
            <p:nvPr/>
          </p:nvSpPr>
          <p:spPr>
            <a:xfrm rot="16200000">
              <a:off x="2300635" y="563673"/>
              <a:ext cx="1323974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0.00014</a:t>
              </a:r>
            </a:p>
          </p:txBody>
        </p:sp>
        <p:sp>
          <p:nvSpPr>
            <p:cNvPr id="93" name="Abgerundete rechteckige Legende 92"/>
            <p:cNvSpPr/>
            <p:nvPr/>
          </p:nvSpPr>
          <p:spPr>
            <a:xfrm>
              <a:off x="2742298" y="113830"/>
              <a:ext cx="677552" cy="1332383"/>
            </a:xfrm>
            <a:prstGeom prst="wedgeRoundRectCallout">
              <a:avLst>
                <a:gd name="adj1" fmla="val -23514"/>
                <a:gd name="adj2" fmla="val 81134"/>
                <a:gd name="adj3" fmla="val 16667"/>
              </a:avLst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feld 93"/>
              <p:cNvSpPr txBox="1"/>
              <p:nvPr/>
            </p:nvSpPr>
            <p:spPr>
              <a:xfrm>
                <a:off x="6146604" y="36000"/>
                <a:ext cx="2905321" cy="48018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12 loci, all with same effect (0 </a:t>
                </a:r>
                <a:r>
                  <a:rPr lang="en-GB" i="1" dirty="0"/>
                  <a:t>vs</a:t>
                </a:r>
                <a:r>
                  <a:rPr lang="en-GB" dirty="0"/>
                  <a:t>. 1). </a:t>
                </a:r>
              </a:p>
              <a:p>
                <a:r>
                  <a:rPr lang="en-GB" dirty="0"/>
                  <a:t>Allele frequencies are </a:t>
                </a:r>
                <a:r>
                  <a:rPr lang="en-GB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not the same</a:t>
                </a:r>
                <a:r>
                  <a:rPr lang="en-GB" dirty="0"/>
                  <a:t> across the 10 segregating loci, but they </a:t>
                </a:r>
              </a:p>
              <a:p>
                <a:r>
                  <a:rPr lang="en-GB" dirty="0"/>
                  <a:t>increase across loci from 0 to 1, in steps of:</a:t>
                </a:r>
              </a:p>
              <a:p>
                <a:r>
                  <a:rPr lang="en-GB" dirty="0">
                    <a:solidFill>
                      <a:srgbClr val="0000FF"/>
                    </a:solidFill>
                  </a:rPr>
                  <a:t>0; 1/11; 2/11; ... 10/11; 1</a:t>
                </a:r>
                <a:r>
                  <a:rPr lang="en-GB" dirty="0"/>
                  <a:t>.</a:t>
                </a:r>
              </a:p>
              <a:p>
                <a:r>
                  <a:rPr lang="en-GB" dirty="0"/>
                  <a:t>Still, the average allele </a:t>
                </a:r>
                <a:br>
                  <a:rPr lang="en-GB" dirty="0"/>
                </a:br>
                <a:r>
                  <a:rPr lang="en-GB" dirty="0"/>
                  <a:t>frequency is p(A)=0.5.</a:t>
                </a:r>
              </a:p>
              <a:p>
                <a:endParaRPr lang="en-GB" dirty="0"/>
              </a:p>
              <a:p>
                <a:r>
                  <a:rPr lang="en-GB" dirty="0"/>
                  <a:t>Here, the genetic variance is </a:t>
                </a:r>
                <a:br>
                  <a:rPr lang="en-GB" dirty="0"/>
                </a:br>
                <a:r>
                  <a:rPr lang="el-GR" dirty="0">
                    <a:solidFill>
                      <a:srgbClr val="0000FF"/>
                    </a:solidFill>
                  </a:rPr>
                  <a:t>σ</a:t>
                </a:r>
                <a:r>
                  <a:rPr lang="de-DE" dirty="0">
                    <a:solidFill>
                      <a:srgbClr val="0000FF"/>
                    </a:solidFill>
                  </a:rPr>
                  <a:t>²= 1.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8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1</m:t>
                        </m:r>
                      </m:e>
                    </m:acc>
                  </m:oMath>
                </a14:m>
                <a:r>
                  <a:rPr lang="en-GB" dirty="0">
                    <a:solidFill>
                      <a:srgbClr val="0000FF"/>
                    </a:solidFill>
                  </a:rPr>
                  <a:t>.</a:t>
                </a:r>
                <a:endParaRPr lang="en-GB" dirty="0"/>
              </a:p>
              <a:p>
                <a:r>
                  <a:rPr lang="en-GB" dirty="0"/>
                  <a:t>Here, the genetic standard deviation</a:t>
                </a:r>
                <a:br>
                  <a:rPr lang="en-GB" dirty="0"/>
                </a:br>
                <a:r>
                  <a:rPr lang="en-GB" dirty="0"/>
                  <a:t>SD = 1.3484.</a:t>
                </a:r>
              </a:p>
            </p:txBody>
          </p:sp>
        </mc:Choice>
        <mc:Fallback xmlns="">
          <p:sp>
            <p:nvSpPr>
              <p:cNvPr id="94" name="Textfeld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604" y="36000"/>
                <a:ext cx="2905321" cy="48018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/>
          <p:cNvSpPr txBox="1"/>
          <p:nvPr/>
        </p:nvSpPr>
        <p:spPr>
          <a:xfrm>
            <a:off x="71438" y="-3773"/>
            <a:ext cx="5945188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Examples with 12 loci: </a:t>
            </a:r>
            <a:r>
              <a:rPr lang="en-GB" sz="2400" dirty="0">
                <a:solidFill>
                  <a:srgbClr val="0000FF"/>
                </a:solidFill>
                <a:latin typeface="Arial Narrow" panose="020B0606020202030204" pitchFamily="34" charset="0"/>
              </a:rPr>
              <a:t>Discrete to continuous</a:t>
            </a:r>
            <a:r>
              <a:rPr lang="en-GB" dirty="0">
                <a:solidFill>
                  <a:srgbClr val="0000FF"/>
                </a:solidFill>
                <a:latin typeface="Arial Narrow" panose="020B0606020202030204" pitchFamily="34" charset="0"/>
              </a:rPr>
              <a:t>. </a:t>
            </a: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71438" y="-116396"/>
            <a:ext cx="5946776" cy="5222876"/>
            <a:chOff x="45" y="-25"/>
            <a:chExt cx="3746" cy="32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5" y="-25"/>
              <a:ext cx="374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5" y="89"/>
              <a:ext cx="3746" cy="31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629" y="647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640" y="647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3442" y="609"/>
              <a:ext cx="0" cy="219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585" y="2837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23" y="2783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>
              <a:off x="607" y="2681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585" y="2524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640" y="2524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23" y="2470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607" y="2368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585" y="2211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640" y="2211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23" y="2157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607" y="2055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585" y="1899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640" y="1899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23" y="1844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0.15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>
              <a:off x="607" y="1742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585" y="1586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640" y="1586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23" y="1531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607" y="1429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585" y="1273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640" y="1273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23" y="1218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 flipH="1">
              <a:off x="607" y="1116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 flipH="1">
              <a:off x="585" y="960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640" y="960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323" y="906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 flipH="1">
              <a:off x="607" y="804"/>
              <a:ext cx="2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flipH="1">
              <a:off x="585" y="647"/>
              <a:ext cx="4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640" y="647"/>
              <a:ext cx="280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323" y="593"/>
              <a:ext cx="252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0.35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 rot="16200000">
              <a:off x="-558" y="1655"/>
              <a:ext cx="160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Frequency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Line 40"/>
            <p:cNvSpPr>
              <a:spLocks noChangeShapeType="1"/>
            </p:cNvSpPr>
            <p:nvPr/>
          </p:nvSpPr>
          <p:spPr bwMode="auto">
            <a:xfrm>
              <a:off x="640" y="2837"/>
              <a:ext cx="280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640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588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Line 43"/>
            <p:cNvSpPr>
              <a:spLocks noChangeShapeType="1"/>
            </p:cNvSpPr>
            <p:nvPr/>
          </p:nvSpPr>
          <p:spPr bwMode="auto">
            <a:xfrm>
              <a:off x="873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821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1107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055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>
              <a:off x="1340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1288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49"/>
            <p:cNvSpPr>
              <a:spLocks noChangeShapeType="1"/>
            </p:cNvSpPr>
            <p:nvPr/>
          </p:nvSpPr>
          <p:spPr bwMode="auto">
            <a:xfrm>
              <a:off x="1574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1522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Line 51"/>
            <p:cNvSpPr>
              <a:spLocks noChangeShapeType="1"/>
            </p:cNvSpPr>
            <p:nvPr/>
          </p:nvSpPr>
          <p:spPr bwMode="auto">
            <a:xfrm>
              <a:off x="1807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1755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53"/>
            <p:cNvSpPr>
              <a:spLocks noChangeShapeType="1"/>
            </p:cNvSpPr>
            <p:nvPr/>
          </p:nvSpPr>
          <p:spPr bwMode="auto">
            <a:xfrm>
              <a:off x="2041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1989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55"/>
            <p:cNvSpPr>
              <a:spLocks noChangeShapeType="1"/>
            </p:cNvSpPr>
            <p:nvPr/>
          </p:nvSpPr>
          <p:spPr bwMode="auto">
            <a:xfrm>
              <a:off x="2274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2222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57"/>
            <p:cNvSpPr>
              <a:spLocks noChangeShapeType="1"/>
            </p:cNvSpPr>
            <p:nvPr/>
          </p:nvSpPr>
          <p:spPr bwMode="auto">
            <a:xfrm>
              <a:off x="2507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2456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59"/>
            <p:cNvSpPr>
              <a:spLocks noChangeShapeType="1"/>
            </p:cNvSpPr>
            <p:nvPr/>
          </p:nvSpPr>
          <p:spPr bwMode="auto">
            <a:xfrm>
              <a:off x="2741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2689" y="2895"/>
              <a:ext cx="10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Line 61"/>
            <p:cNvSpPr>
              <a:spLocks noChangeShapeType="1"/>
            </p:cNvSpPr>
            <p:nvPr/>
          </p:nvSpPr>
          <p:spPr bwMode="auto">
            <a:xfrm>
              <a:off x="2974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2892" y="2895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Line 63"/>
            <p:cNvSpPr>
              <a:spLocks noChangeShapeType="1"/>
            </p:cNvSpPr>
            <p:nvPr/>
          </p:nvSpPr>
          <p:spPr bwMode="auto">
            <a:xfrm>
              <a:off x="3208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3126" y="2895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Line 65"/>
            <p:cNvSpPr>
              <a:spLocks noChangeShapeType="1"/>
            </p:cNvSpPr>
            <p:nvPr/>
          </p:nvSpPr>
          <p:spPr bwMode="auto">
            <a:xfrm>
              <a:off x="3442" y="2837"/>
              <a:ext cx="0" cy="4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3360" y="2895"/>
              <a:ext cx="164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1071" y="3007"/>
              <a:ext cx="1940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Genetic value of DH genotypes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566" y="2838"/>
              <a:ext cx="148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800" y="2838"/>
              <a:ext cx="147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1033" y="2833"/>
              <a:ext cx="148" cy="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1267" y="2775"/>
              <a:ext cx="147" cy="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500" y="2405"/>
              <a:ext cx="147" cy="4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1734" y="1372"/>
              <a:ext cx="147" cy="146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1967" y="511"/>
              <a:ext cx="147" cy="2327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2200" y="1372"/>
              <a:ext cx="148" cy="146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434" y="2405"/>
              <a:ext cx="148" cy="43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667" y="2775"/>
              <a:ext cx="148" cy="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901" y="2833"/>
              <a:ext cx="147" cy="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3135" y="2838"/>
              <a:ext cx="147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3368" y="2838"/>
              <a:ext cx="147" cy="1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1" name="Gruppieren 90"/>
          <p:cNvGrpSpPr/>
          <p:nvPr/>
        </p:nvGrpSpPr>
        <p:grpSpPr>
          <a:xfrm>
            <a:off x="1206098" y="2456534"/>
            <a:ext cx="494115" cy="1363965"/>
            <a:chOff x="2742298" y="82248"/>
            <a:chExt cx="677552" cy="1363965"/>
          </a:xfrm>
        </p:grpSpPr>
        <p:sp>
          <p:nvSpPr>
            <p:cNvPr id="92" name="Textfeld 91"/>
            <p:cNvSpPr txBox="1"/>
            <p:nvPr/>
          </p:nvSpPr>
          <p:spPr>
            <a:xfrm rot="16200000">
              <a:off x="2298802" y="559569"/>
              <a:ext cx="13239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0.0000164</a:t>
              </a:r>
            </a:p>
          </p:txBody>
        </p:sp>
        <p:sp>
          <p:nvSpPr>
            <p:cNvPr id="93" name="Abgerundete rechteckige Legende 92"/>
            <p:cNvSpPr/>
            <p:nvPr/>
          </p:nvSpPr>
          <p:spPr>
            <a:xfrm>
              <a:off x="2742298" y="113830"/>
              <a:ext cx="677552" cy="1332383"/>
            </a:xfrm>
            <a:prstGeom prst="wedgeRoundRectCallout">
              <a:avLst>
                <a:gd name="adj1" fmla="val -23514"/>
                <a:gd name="adj2" fmla="val 81134"/>
                <a:gd name="adj3" fmla="val 16667"/>
              </a:avLst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4" name="Textfeld 93"/>
          <p:cNvSpPr txBox="1"/>
          <p:nvPr/>
        </p:nvSpPr>
        <p:spPr>
          <a:xfrm>
            <a:off x="6108200" y="152235"/>
            <a:ext cx="2957185" cy="424731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12 loci, all with same effect (0 </a:t>
            </a:r>
            <a:r>
              <a:rPr lang="en-GB" i="1" dirty="0"/>
              <a:t>vs</a:t>
            </a:r>
            <a:r>
              <a:rPr lang="en-GB" dirty="0"/>
              <a:t>. 1). Genotype </a:t>
            </a:r>
            <a:r>
              <a:rPr lang="en-GB" dirty="0" err="1"/>
              <a:t>fre</a:t>
            </a:r>
            <a:r>
              <a:rPr lang="en-GB" dirty="0"/>
              <a:t>-</a:t>
            </a:r>
          </a:p>
          <a:p>
            <a:r>
              <a:rPr lang="en-GB" dirty="0" err="1"/>
              <a:t>quency</a:t>
            </a:r>
            <a:r>
              <a:rPr lang="en-GB" dirty="0"/>
              <a:t> of ‘AA’ increases: P(AA)=0 at locus 1  ... then</a:t>
            </a:r>
            <a:br>
              <a:rPr lang="en-GB" dirty="0"/>
            </a:br>
            <a:r>
              <a:rPr lang="en-GB" dirty="0">
                <a:solidFill>
                  <a:srgbClr val="C00000"/>
                </a:solidFill>
              </a:rPr>
              <a:t>0.05; 0.10; 0.15; 0.20; 0.25</a:t>
            </a:r>
            <a:br>
              <a:rPr lang="en-GB" dirty="0"/>
            </a:br>
            <a:r>
              <a:rPr lang="en-GB" dirty="0">
                <a:solidFill>
                  <a:srgbClr val="0000FF"/>
                </a:solidFill>
              </a:rPr>
              <a:t>0.75; 0.80; 0.85; 0.90; 0.95</a:t>
            </a:r>
          </a:p>
          <a:p>
            <a:r>
              <a:rPr lang="en-GB" dirty="0"/>
              <a:t> ... until p(A)=1 at locus 12.</a:t>
            </a:r>
          </a:p>
          <a:p>
            <a:r>
              <a:rPr lang="en-GB" dirty="0"/>
              <a:t>Intermediate allele </a:t>
            </a:r>
            <a:r>
              <a:rPr lang="en-GB" dirty="0" err="1"/>
              <a:t>fre-quencies</a:t>
            </a:r>
            <a:r>
              <a:rPr lang="en-GB" dirty="0"/>
              <a:t> do not occur. </a:t>
            </a:r>
            <a:br>
              <a:rPr lang="en-GB" dirty="0"/>
            </a:br>
            <a:r>
              <a:rPr lang="en-GB" dirty="0"/>
              <a:t>Ø frequency is still 0.5.</a:t>
            </a:r>
          </a:p>
          <a:p>
            <a:endParaRPr lang="en-GB" dirty="0"/>
          </a:p>
          <a:p>
            <a:r>
              <a:rPr lang="en-GB" dirty="0"/>
              <a:t>Genetic variance is </a:t>
            </a:r>
            <a:br>
              <a:rPr lang="en-GB" dirty="0"/>
            </a:br>
            <a:r>
              <a:rPr lang="el-GR" dirty="0">
                <a:solidFill>
                  <a:srgbClr val="0000FF"/>
                </a:solidFill>
              </a:rPr>
              <a:t>σ</a:t>
            </a:r>
            <a:r>
              <a:rPr lang="de-DE" dirty="0">
                <a:solidFill>
                  <a:srgbClr val="0000FF"/>
                </a:solidFill>
              </a:rPr>
              <a:t>² = 1.225</a:t>
            </a:r>
            <a:r>
              <a:rPr lang="en-GB" dirty="0">
                <a:solidFill>
                  <a:srgbClr val="0000FF"/>
                </a:solidFill>
              </a:rPr>
              <a:t>.</a:t>
            </a:r>
          </a:p>
          <a:p>
            <a:r>
              <a:rPr lang="en-GB" dirty="0"/>
              <a:t>Genetic standard dev. is  </a:t>
            </a:r>
            <a:r>
              <a:rPr lang="en-GB" baseline="30000" dirty="0"/>
              <a:t> </a:t>
            </a:r>
            <a:r>
              <a:rPr lang="en-GB" dirty="0"/>
              <a:t>SD =  1.1068.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1438" y="-3773"/>
            <a:ext cx="5945188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Examples with 12 loci: </a:t>
            </a:r>
            <a:r>
              <a:rPr lang="en-GB" sz="2400" dirty="0">
                <a:solidFill>
                  <a:srgbClr val="0000FF"/>
                </a:solidFill>
                <a:latin typeface="Arial Narrow" panose="020B0606020202030204" pitchFamily="34" charset="0"/>
              </a:rPr>
              <a:t>Discrete to continuous</a:t>
            </a:r>
            <a:r>
              <a:rPr lang="en-GB" dirty="0">
                <a:solidFill>
                  <a:srgbClr val="0000FF"/>
                </a:solidFill>
                <a:latin typeface="Arial Narrow" panose="020B0606020202030204" pitchFamily="34" charset="0"/>
              </a:rPr>
              <a:t>. </a:t>
            </a: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D355A1-E4AC-4AEE-877C-67B5C0C8BDF1}"/>
              </a:ext>
            </a:extLst>
          </p:cNvPr>
          <p:cNvSpPr txBox="1"/>
          <p:nvPr/>
        </p:nvSpPr>
        <p:spPr>
          <a:xfrm>
            <a:off x="3492501" y="497880"/>
            <a:ext cx="2500483" cy="140038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700" dirty="0"/>
              <a:t>You notice that we keep </a:t>
            </a:r>
            <a:r>
              <a:rPr lang="en-GB" sz="1600" dirty="0"/>
              <a:t>Ø </a:t>
            </a:r>
            <a:r>
              <a:rPr lang="en-GB" sz="1700" dirty="0"/>
              <a:t>frequency at 0.5;  yet the distribution of single loci frequencies be-come less artificial ;-)</a:t>
            </a:r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7509" y="3705498"/>
            <a:ext cx="1727200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1350" dirty="0">
                <a:latin typeface="Arial" panose="020B0604020202020204" pitchFamily="34" charset="0"/>
                <a:cs typeface="Arial" panose="020B0604020202020204" pitchFamily="34" charset="0"/>
              </a:rPr>
              <a:t>This symbol usually indicates that a  page is rather important</a:t>
            </a:r>
          </a:p>
        </p:txBody>
      </p:sp>
      <p:sp>
        <p:nvSpPr>
          <p:cNvPr id="5" name="Right Triangle 4"/>
          <p:cNvSpPr/>
          <p:nvPr/>
        </p:nvSpPr>
        <p:spPr>
          <a:xfrm>
            <a:off x="1804" y="4936550"/>
            <a:ext cx="169646" cy="161925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8" name="Straight Arrow Connector 7"/>
          <p:cNvCxnSpPr>
            <a:stCxn id="3" idx="2"/>
            <a:endCxn id="5" idx="5"/>
          </p:cNvCxnSpPr>
          <p:nvPr/>
        </p:nvCxnSpPr>
        <p:spPr>
          <a:xfrm flipH="1">
            <a:off x="86628" y="4605745"/>
            <a:ext cx="1894481" cy="4117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4000" y="27000"/>
            <a:ext cx="9020125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#37 </a:t>
            </a:r>
            <a:br>
              <a:rPr lang="en-GB" alt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UNPLAB-QuGen:Ch-3[Transition II]</a:t>
            </a:r>
            <a:endParaRPr lang="en-GB" altLang="de-D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5">
            <a:extLst>
              <a:ext uri="{FF2B5EF4-FFF2-40B4-BE49-F238E27FC236}">
                <a16:creationId xmlns:a16="http://schemas.microsoft.com/office/drawing/2014/main" id="{6D91E2E6-6628-4795-8887-639C78EB1EB0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710BAF-6CA2-4192-B2E6-049D61D0B2BF}"/>
              </a:ext>
            </a:extLst>
          </p:cNvPr>
          <p:cNvSpPr txBox="1"/>
          <p:nvPr/>
        </p:nvSpPr>
        <p:spPr>
          <a:xfrm>
            <a:off x="53999" y="981690"/>
            <a:ext cx="9020125" cy="18158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4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4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sz="1400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189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78615" y="2848493"/>
            <a:ext cx="8970064" cy="22195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dirty="0"/>
              <a:t>The more the allele frequencies deviate from being all p=0.5, the smaller the variance is (left: always 0.5; central: from 0.0 in 12 steps of 1/11 up to 1.0; right: </a:t>
            </a:r>
            <a:r>
              <a:rPr lang="en-GB" dirty="0">
                <a:solidFill>
                  <a:srgbClr val="C00000"/>
                </a:solidFill>
              </a:rPr>
              <a:t>no</a:t>
            </a:r>
            <a:r>
              <a:rPr lang="en-GB" dirty="0"/>
              <a:t> locus with intermediate frequency </a:t>
            </a:r>
            <a:r>
              <a:rPr lang="en-GB" dirty="0">
                <a:solidFill>
                  <a:srgbClr val="C00000"/>
                </a:solidFill>
              </a:rPr>
              <a:t>0.25 &lt; p &lt; 0.75</a:t>
            </a:r>
            <a:r>
              <a:rPr lang="en-GB" dirty="0"/>
              <a:t>). The smaller the variance, the rarer the extreme genotypes (0.</a:t>
            </a:r>
            <a:r>
              <a:rPr lang="en-GB" dirty="0">
                <a:solidFill>
                  <a:srgbClr val="C00000"/>
                </a:solidFill>
              </a:rPr>
              <a:t>000</a:t>
            </a:r>
            <a:r>
              <a:rPr lang="en-GB" dirty="0"/>
              <a:t>9766 &gt; 0.</a:t>
            </a:r>
            <a:r>
              <a:rPr lang="en-GB" dirty="0">
                <a:solidFill>
                  <a:srgbClr val="C00000"/>
                </a:solidFill>
              </a:rPr>
              <a:t>000</a:t>
            </a:r>
            <a:r>
              <a:rPr lang="en-GB" dirty="0"/>
              <a:t>1400 &lt; 0.</a:t>
            </a:r>
            <a:r>
              <a:rPr lang="en-GB" dirty="0">
                <a:solidFill>
                  <a:srgbClr val="C00000"/>
                </a:solidFill>
              </a:rPr>
              <a:t>000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GB" dirty="0"/>
              <a:t>164). </a:t>
            </a:r>
          </a:p>
          <a:p>
            <a:pPr>
              <a:lnSpc>
                <a:spcPct val="96000"/>
              </a:lnSpc>
            </a:pPr>
            <a:r>
              <a:rPr lang="en-GB" dirty="0"/>
              <a:t>Enjoy the ‘normal’ drama of Plant Breeding, it is visible here: </a:t>
            </a:r>
            <a:br>
              <a:rPr lang="en-GB" dirty="0"/>
            </a:br>
            <a:r>
              <a:rPr lang="en-GB" dirty="0">
                <a:latin typeface="Arial"/>
                <a:cs typeface="Arial"/>
              </a:rPr>
              <a:t>►</a:t>
            </a:r>
            <a:r>
              <a:rPr lang="en-GB" dirty="0"/>
              <a:t>even if the genes (alleles) that indeed exist in the germplasm allowed a very extreme genetic value (performance): We more or less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get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such extreme type</a:t>
            </a:r>
            <a:r>
              <a:rPr lang="en-GB" dirty="0"/>
              <a:t>.  </a:t>
            </a:r>
            <a:br>
              <a:rPr lang="en-GB" dirty="0"/>
            </a:br>
            <a:r>
              <a:rPr lang="en-GB" dirty="0"/>
              <a:t>One reason is that its probability to occur is very low.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20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" y="562690"/>
            <a:ext cx="2880000" cy="21982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985" y="499933"/>
            <a:ext cx="2880000" cy="22638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605" y="382665"/>
            <a:ext cx="2880000" cy="2393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539475" y="793120"/>
            <a:ext cx="10369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00FF"/>
                </a:solidFill>
              </a:rPr>
              <a:t>σ</a:t>
            </a:r>
            <a:r>
              <a:rPr lang="de-DE" b="1" dirty="0">
                <a:solidFill>
                  <a:srgbClr val="0000FF"/>
                </a:solidFill>
              </a:rPr>
              <a:t>²=2.50</a:t>
            </a:r>
            <a:endParaRPr lang="en-GB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3496660" y="793120"/>
                <a:ext cx="1152150" cy="36990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rgbClr val="0000FF"/>
                    </a:solidFill>
                  </a:rPr>
                  <a:t>σ</a:t>
                </a:r>
                <a:r>
                  <a:rPr lang="de-DE" b="1" dirty="0">
                    <a:solidFill>
                      <a:srgbClr val="0000FF"/>
                    </a:solidFill>
                  </a:rPr>
                  <a:t>²= 1.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𝟖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𝟏</m:t>
                        </m:r>
                      </m:e>
                    </m:acc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660" y="793120"/>
                <a:ext cx="1152150" cy="3699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feld 8"/>
          <p:cNvSpPr txBox="1"/>
          <p:nvPr/>
        </p:nvSpPr>
        <p:spPr>
          <a:xfrm>
            <a:off x="6530655" y="793120"/>
            <a:ext cx="115215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00FF"/>
                </a:solidFill>
              </a:rPr>
              <a:t>σ</a:t>
            </a:r>
            <a:r>
              <a:rPr lang="de-DE" b="1" dirty="0">
                <a:solidFill>
                  <a:srgbClr val="0000FF"/>
                </a:solidFill>
              </a:rPr>
              <a:t>²=1.225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00" y="36000"/>
            <a:ext cx="8976679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12 loci, distribution near to normal.</a:t>
            </a:r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78615" y="2367537"/>
            <a:ext cx="8948365" cy="2585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With 12 loci, the distribution gets near to a normal distribution, yet not perfectly so.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The more the allele frequencies deviate from being all P=0.5, the smaller the variance is (left: always 0.5; central: from 0.0 in 12 steps of 1/11 up to 1.0; right: no locus with intermediate frequency 0.25 &lt; p &lt; 0.75). The smaller the variance, the rarer the extreme genotypes (frequencies of those with genetic value of 1 is indicated). </a:t>
            </a:r>
          </a:p>
          <a:p>
            <a:r>
              <a:rPr lang="en-GB" dirty="0"/>
              <a:t>Enjoy the ‘normal’ drama of Plant Breeding, it is visible here: </a:t>
            </a:r>
            <a:br>
              <a:rPr lang="en-GB" dirty="0"/>
            </a:br>
            <a:r>
              <a:rPr lang="en-GB" dirty="0">
                <a:solidFill>
                  <a:srgbClr val="0000FF"/>
                </a:solidFill>
                <a:latin typeface="Arial"/>
                <a:cs typeface="Arial"/>
              </a:rPr>
              <a:t>►</a:t>
            </a:r>
            <a:r>
              <a:rPr lang="en-GB" dirty="0"/>
              <a:t>Even if the genes (alleles) that indeed exist in the germplasm allowed a very ex-</a:t>
            </a:r>
            <a:r>
              <a:rPr lang="en-GB" dirty="0" err="1"/>
              <a:t>treme</a:t>
            </a:r>
            <a:r>
              <a:rPr lang="en-GB" dirty="0"/>
              <a:t> genetic value (such as 1 or 11): We more or less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see such </a:t>
            </a:r>
            <a:r>
              <a:rPr lang="en-GB" dirty="0"/>
              <a:t>extreme </a:t>
            </a:r>
            <a:r>
              <a:rPr lang="en-GB" dirty="0" err="1"/>
              <a:t>geno</a:t>
            </a:r>
            <a:r>
              <a:rPr lang="en-GB" dirty="0"/>
              <a:t>-types realized. One reason is that their ‘probability to occur’ is very low.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" y="562690"/>
            <a:ext cx="2880000" cy="21982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985" y="499933"/>
            <a:ext cx="2880000" cy="22638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605" y="382665"/>
            <a:ext cx="2880000" cy="2393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2"/>
          <p:cNvSpPr txBox="1"/>
          <p:nvPr/>
        </p:nvSpPr>
        <p:spPr>
          <a:xfrm>
            <a:off x="539475" y="793120"/>
            <a:ext cx="10369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00FF"/>
                </a:solidFill>
              </a:rPr>
              <a:t>σ</a:t>
            </a:r>
            <a:r>
              <a:rPr lang="de-DE" b="1" dirty="0">
                <a:solidFill>
                  <a:srgbClr val="0000FF"/>
                </a:solidFill>
              </a:rPr>
              <a:t>²=2.50</a:t>
            </a:r>
            <a:endParaRPr lang="en-GB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7"/>
              <p:cNvSpPr txBox="1"/>
              <p:nvPr/>
            </p:nvSpPr>
            <p:spPr>
              <a:xfrm>
                <a:off x="3496660" y="793120"/>
                <a:ext cx="1152150" cy="36990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rgbClr val="0000FF"/>
                    </a:solidFill>
                  </a:rPr>
                  <a:t>σ</a:t>
                </a:r>
                <a:r>
                  <a:rPr lang="de-DE" b="1" dirty="0">
                    <a:solidFill>
                      <a:srgbClr val="0000FF"/>
                    </a:solidFill>
                  </a:rPr>
                  <a:t>²= 1.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𝟖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𝟏</m:t>
                        </m:r>
                      </m:e>
                    </m:acc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660" y="793120"/>
                <a:ext cx="1152150" cy="3699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feld 8"/>
          <p:cNvSpPr txBox="1"/>
          <p:nvPr/>
        </p:nvSpPr>
        <p:spPr>
          <a:xfrm>
            <a:off x="6530655" y="793120"/>
            <a:ext cx="115215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00FF"/>
                </a:solidFill>
              </a:rPr>
              <a:t>σ</a:t>
            </a:r>
            <a:r>
              <a:rPr lang="de-DE" b="1" dirty="0">
                <a:solidFill>
                  <a:srgbClr val="0000FF"/>
                </a:solidFill>
              </a:rPr>
              <a:t>²=1.225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000" y="36000"/>
            <a:ext cx="8976679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12 loci, distribution near to normal (still: homozygotes only).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681334" y="4775553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18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72000" y="72000"/>
            <a:ext cx="8954980" cy="4381595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462665" y="229045"/>
            <a:ext cx="7988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</a:rPr>
              <a:t>The following diagrams show</a:t>
            </a:r>
            <a:r>
              <a:rPr lang="en-GB" sz="2400" dirty="0"/>
              <a:t>, amongst several aspects, </a:t>
            </a:r>
            <a:r>
              <a:rPr lang="en-GB" sz="2400" dirty="0">
                <a:solidFill>
                  <a:srgbClr val="0000FF"/>
                </a:solidFill>
              </a:rPr>
              <a:t>that Selection </a:t>
            </a:r>
            <a:r>
              <a:rPr lang="en-GB" sz="2400" dirty="0"/>
              <a:t>(increase the frequency of ‘good’ alleles at the expense of the other ones) </a:t>
            </a:r>
            <a:r>
              <a:rPr lang="en-GB" sz="2400" dirty="0">
                <a:solidFill>
                  <a:srgbClr val="0000FF"/>
                </a:solidFill>
              </a:rPr>
              <a:t>can</a:t>
            </a:r>
            <a:r>
              <a:rPr lang="en-GB" sz="2400" dirty="0"/>
              <a:t> – in cases – </a:t>
            </a:r>
            <a:r>
              <a:rPr lang="en-GB" sz="2400" dirty="0">
                <a:solidFill>
                  <a:srgbClr val="0000FF"/>
                </a:solidFill>
              </a:rPr>
              <a:t>increase</a:t>
            </a:r>
            <a:r>
              <a:rPr lang="en-GB" sz="2400" dirty="0"/>
              <a:t> instead of decrease </a:t>
            </a:r>
            <a:r>
              <a:rPr lang="en-GB" sz="2400" dirty="0">
                <a:solidFill>
                  <a:srgbClr val="0000FF"/>
                </a:solidFill>
              </a:rPr>
              <a:t>variance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r>
              <a:rPr lang="en-GB" sz="2400" dirty="0"/>
              <a:t>I repeat the message: Selection = Exploitation! </a:t>
            </a:r>
            <a:br>
              <a:rPr lang="en-GB" sz="2400" dirty="0"/>
            </a:br>
            <a:r>
              <a:rPr lang="en-GB" sz="2400" dirty="0"/>
              <a:t>But not necessarily it decreases – as expected – the available genetic variance.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64739093-877E-4AC9-A896-4A81B2B888C8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167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2"/>
          <p:cNvSpPr/>
          <p:nvPr/>
        </p:nvSpPr>
        <p:spPr>
          <a:xfrm>
            <a:off x="72000" y="72000"/>
            <a:ext cx="8954980" cy="4381595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462665" y="229045"/>
            <a:ext cx="798824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increase the frequency of the “A” allele in steps, from 10% to 90% (remember that so far all genotypes are homozygous</a:t>
            </a:r>
            <a:r>
              <a:rPr lang="en-GB" sz="2400" dirty="0">
                <a:solidFill>
                  <a:srgbClr val="0000FF"/>
                </a:solidFill>
              </a:rPr>
              <a:t>*</a:t>
            </a:r>
            <a:r>
              <a:rPr lang="en-GB" sz="2400" dirty="0"/>
              <a:t> - meaning that the frequency of “A” in the population is identical with the frequency of “AA” genotypes in the population! </a:t>
            </a:r>
            <a:r>
              <a:rPr lang="en-GB" sz="2400" dirty="0">
                <a:sym typeface="Wingdings" panose="05000000000000000000" pitchFamily="2" charset="2"/>
              </a:rPr>
              <a:t></a:t>
            </a:r>
            <a:endParaRPr lang="en-GB" sz="2400" dirty="0"/>
          </a:p>
          <a:p>
            <a:endParaRPr lang="en-GB" sz="2400" dirty="0"/>
          </a:p>
          <a:p>
            <a:pPr defTabSz="1219170"/>
            <a:r>
              <a:rPr lang="en-GB" dirty="0">
                <a:solidFill>
                  <a:prstClr val="black"/>
                </a:solidFill>
                <a:latin typeface="Arial"/>
              </a:rPr>
              <a:t>See how – for the next eight pages – the frequency P of genotypes (AA) in the populations increases and simultaneously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mean µ</a:t>
            </a:r>
            <a:r>
              <a:rPr lang="en-GB" dirty="0">
                <a:solidFill>
                  <a:prstClr val="black"/>
                </a:solidFill>
                <a:latin typeface="Arial"/>
              </a:rPr>
              <a:t> and </a:t>
            </a:r>
            <a:r>
              <a:rPr lang="en-GB" dirty="0">
                <a:solidFill>
                  <a:srgbClr val="C00000"/>
                </a:solidFill>
                <a:latin typeface="Arial"/>
              </a:rPr>
              <a:t>variance</a:t>
            </a:r>
            <a:r>
              <a:rPr lang="en-GB" dirty="0">
                <a:solidFill>
                  <a:prstClr val="black"/>
                </a:solidFill>
                <a:latin typeface="Arial"/>
              </a:rPr>
              <a:t> (and </a:t>
            </a:r>
            <a:r>
              <a:rPr lang="en-GB" dirty="0">
                <a:solidFill>
                  <a:srgbClr val="FF0000"/>
                </a:solidFill>
                <a:latin typeface="Arial"/>
              </a:rPr>
              <a:t>SD</a:t>
            </a:r>
            <a:r>
              <a:rPr lang="en-GB" dirty="0">
                <a:solidFill>
                  <a:prstClr val="black"/>
                </a:solidFill>
                <a:latin typeface="Arial"/>
              </a:rPr>
              <a:t>, of course) of the population change accordingly.</a:t>
            </a:r>
          </a:p>
          <a:p>
            <a:endParaRPr lang="de-DE" sz="2400" dirty="0"/>
          </a:p>
          <a:p>
            <a:r>
              <a:rPr lang="de-DE" sz="2400" dirty="0">
                <a:solidFill>
                  <a:srgbClr val="0000FF"/>
                </a:solidFill>
              </a:rPr>
              <a:t>*DH  ;-)</a:t>
            </a:r>
            <a:endParaRPr lang="en-GB" sz="2400" dirty="0">
              <a:solidFill>
                <a:srgbClr val="0000FF"/>
              </a:solidFill>
            </a:endParaRPr>
          </a:p>
        </p:txBody>
      </p:sp>
      <p:sp>
        <p:nvSpPr>
          <p:cNvPr id="5" name="Textfeld 5">
            <a:extLst>
              <a:ext uri="{FF2B5EF4-FFF2-40B4-BE49-F238E27FC236}">
                <a16:creationId xmlns:a16="http://schemas.microsoft.com/office/drawing/2014/main" id="{FD547EDD-8DF2-449C-A3DB-0DD5FECFFD15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feld 4"/>
          <p:cNvSpPr txBox="1"/>
          <p:nvPr/>
        </p:nvSpPr>
        <p:spPr>
          <a:xfrm>
            <a:off x="5597904" y="990706"/>
            <a:ext cx="3467481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“AA” </a:t>
            </a:r>
            <a:r>
              <a:rPr lang="en-GB" dirty="0">
                <a:solidFill>
                  <a:srgbClr val="0000FF"/>
                </a:solidFill>
              </a:rPr>
              <a:t>is 10% </a:t>
            </a:r>
            <a:r>
              <a:rPr lang="en-GB" dirty="0"/>
              <a:t>here. </a:t>
            </a:r>
          </a:p>
          <a:p>
            <a:r>
              <a:rPr lang="en-GB" dirty="0"/>
              <a:t>Well.</a:t>
            </a:r>
          </a:p>
          <a:p>
            <a:r>
              <a:rPr lang="en-GB" dirty="0"/>
              <a:t>The first of the 12 assumed loci is still fixed for aa.</a:t>
            </a:r>
          </a:p>
          <a:p>
            <a:r>
              <a:rPr lang="en-GB" dirty="0"/>
              <a:t>The last of the 12 loci is still fixed for AA (or, say LL, which is letter number 12 in the alphabet).</a:t>
            </a:r>
          </a:p>
          <a:p>
            <a:endParaRPr lang="en-GB" dirty="0"/>
          </a:p>
          <a:p>
            <a:r>
              <a:rPr lang="en-GB" dirty="0"/>
              <a:t>The 10 loci in-between (from B to K) have the large-letter allele </a:t>
            </a:r>
            <a:r>
              <a:rPr lang="en-GB" dirty="0">
                <a:solidFill>
                  <a:srgbClr val="0000FF"/>
                </a:solidFill>
              </a:rPr>
              <a:t>with 10% probability</a:t>
            </a:r>
            <a:r>
              <a:rPr lang="en-GB" dirty="0"/>
              <a:t>.</a:t>
            </a:r>
          </a:p>
          <a:p>
            <a:r>
              <a:rPr lang="en-GB" dirty="0"/>
              <a:t>Okay?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93384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Impact of Allele Frequency on Genetic Variance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176684" y="762001"/>
            <a:ext cx="5114454" cy="3840807"/>
            <a:chOff x="176684" y="762001"/>
            <a:chExt cx="5114454" cy="3840807"/>
          </a:xfrm>
        </p:grpSpPr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3"/>
            <p:cNvSpPr>
              <a:spLocks noChangeArrowheads="1"/>
            </p:cNvSpPr>
            <p:nvPr/>
          </p:nvSpPr>
          <p:spPr bwMode="auto">
            <a:xfrm rot="16200000">
              <a:off x="-768287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>
              <a:off x="33528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>
              <a:off x="37258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Rectangle 41"/>
            <p:cNvSpPr>
              <a:spLocks noChangeArrowheads="1"/>
            </p:cNvSpPr>
            <p:nvPr/>
          </p:nvSpPr>
          <p:spPr bwMode="auto">
            <a:xfrm>
              <a:off x="3643313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Line 42"/>
            <p:cNvSpPr>
              <a:spLocks noChangeShapeType="1"/>
            </p:cNvSpPr>
            <p:nvPr/>
          </p:nvSpPr>
          <p:spPr bwMode="auto">
            <a:xfrm>
              <a:off x="40989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4017963" y="4206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>
              <a:off x="44735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Rectangle 45"/>
            <p:cNvSpPr>
              <a:spLocks noChangeArrowheads="1"/>
            </p:cNvSpPr>
            <p:nvPr/>
          </p:nvSpPr>
          <p:spPr bwMode="auto">
            <a:xfrm>
              <a:off x="4344988" y="4206876"/>
              <a:ext cx="18594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Line 46"/>
            <p:cNvSpPr>
              <a:spLocks noChangeShapeType="1"/>
            </p:cNvSpPr>
            <p:nvPr/>
          </p:nvSpPr>
          <p:spPr bwMode="auto">
            <a:xfrm>
              <a:off x="48466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1735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18594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17820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1"/>
            <p:cNvSpPr>
              <a:spLocks noChangeArrowheads="1"/>
            </p:cNvSpPr>
            <p:nvPr/>
          </p:nvSpPr>
          <p:spPr bwMode="auto">
            <a:xfrm>
              <a:off x="993776" y="1265238"/>
              <a:ext cx="233363" cy="28559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1366838" y="946151"/>
              <a:ext cx="234950" cy="31750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1739901" y="2533651"/>
              <a:ext cx="234950" cy="15875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Rectangle 54"/>
            <p:cNvSpPr>
              <a:spLocks noChangeArrowheads="1"/>
            </p:cNvSpPr>
            <p:nvPr/>
          </p:nvSpPr>
          <p:spPr bwMode="auto">
            <a:xfrm>
              <a:off x="2114551" y="3651251"/>
              <a:ext cx="233363" cy="4699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Rectangle 55"/>
            <p:cNvSpPr>
              <a:spLocks noChangeArrowheads="1"/>
            </p:cNvSpPr>
            <p:nvPr/>
          </p:nvSpPr>
          <p:spPr bwMode="auto">
            <a:xfrm>
              <a:off x="2487613" y="4030663"/>
              <a:ext cx="234950" cy="904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Rectangle 56"/>
            <p:cNvSpPr>
              <a:spLocks noChangeArrowheads="1"/>
            </p:cNvSpPr>
            <p:nvPr/>
          </p:nvSpPr>
          <p:spPr bwMode="auto">
            <a:xfrm>
              <a:off x="2860676" y="4108451"/>
              <a:ext cx="234950" cy="127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Rectangle 57"/>
            <p:cNvSpPr>
              <a:spLocks noChangeArrowheads="1"/>
            </p:cNvSpPr>
            <p:nvPr/>
          </p:nvSpPr>
          <p:spPr bwMode="auto">
            <a:xfrm>
              <a:off x="3235326" y="4119563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Rectangle 58"/>
            <p:cNvSpPr>
              <a:spLocks noChangeArrowheads="1"/>
            </p:cNvSpPr>
            <p:nvPr/>
          </p:nvSpPr>
          <p:spPr bwMode="auto">
            <a:xfrm>
              <a:off x="3608388" y="4121151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Rectangle 59"/>
            <p:cNvSpPr>
              <a:spLocks noChangeArrowheads="1"/>
            </p:cNvSpPr>
            <p:nvPr/>
          </p:nvSpPr>
          <p:spPr bwMode="auto">
            <a:xfrm>
              <a:off x="3983038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Rectangle 60"/>
            <p:cNvSpPr>
              <a:spLocks noChangeArrowheads="1"/>
            </p:cNvSpPr>
            <p:nvPr/>
          </p:nvSpPr>
          <p:spPr bwMode="auto">
            <a:xfrm>
              <a:off x="4356101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Rectangle 61"/>
            <p:cNvSpPr>
              <a:spLocks noChangeArrowheads="1"/>
            </p:cNvSpPr>
            <p:nvPr/>
          </p:nvSpPr>
          <p:spPr bwMode="auto">
            <a:xfrm>
              <a:off x="4730751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1414463" y="2481263"/>
              <a:ext cx="138113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1414463" y="3886201"/>
              <a:ext cx="138113" cy="234950"/>
            </a:xfrm>
            <a:custGeom>
              <a:avLst/>
              <a:gdLst>
                <a:gd name="T0" fmla="*/ 88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8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8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8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1482726" y="3232151"/>
              <a:ext cx="355600" cy="138113"/>
            </a:xfrm>
            <a:custGeom>
              <a:avLst/>
              <a:gdLst>
                <a:gd name="T0" fmla="*/ 0 w 388"/>
                <a:gd name="T1" fmla="*/ 76 h 152"/>
                <a:gd name="T2" fmla="*/ 388 w 388"/>
                <a:gd name="T3" fmla="*/ 76 h 152"/>
                <a:gd name="T4" fmla="*/ 132 w 388"/>
                <a:gd name="T5" fmla="*/ 152 h 152"/>
                <a:gd name="T6" fmla="*/ 132 w 388"/>
                <a:gd name="T7" fmla="*/ 0 h 152"/>
                <a:gd name="T8" fmla="*/ 388 w 388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152">
                  <a:moveTo>
                    <a:pt x="0" y="76"/>
                  </a:moveTo>
                  <a:lnTo>
                    <a:pt x="388" y="76"/>
                  </a:lnTo>
                  <a:lnTo>
                    <a:pt x="132" y="152"/>
                  </a:lnTo>
                  <a:lnTo>
                    <a:pt x="132" y="0"/>
                  </a:lnTo>
                  <a:lnTo>
                    <a:pt x="388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1603376" y="3232151"/>
              <a:ext cx="234950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Rectangle 66"/>
            <p:cNvSpPr>
              <a:spLocks noChangeArrowheads="1"/>
            </p:cNvSpPr>
            <p:nvPr/>
          </p:nvSpPr>
          <p:spPr bwMode="auto">
            <a:xfrm>
              <a:off x="1489076" y="2517776"/>
              <a:ext cx="217488" cy="3333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Rectangle 67"/>
            <p:cNvSpPr>
              <a:spLocks noChangeArrowheads="1"/>
            </p:cNvSpPr>
            <p:nvPr/>
          </p:nvSpPr>
          <p:spPr bwMode="auto">
            <a:xfrm>
              <a:off x="1536701" y="2565401"/>
              <a:ext cx="13305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69"/>
            <p:cNvSpPr>
              <a:spLocks noChangeArrowheads="1"/>
            </p:cNvSpPr>
            <p:nvPr/>
          </p:nvSpPr>
          <p:spPr bwMode="auto">
            <a:xfrm>
              <a:off x="2728560" y="919163"/>
              <a:ext cx="221535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0"/>
            <p:cNvSpPr>
              <a:spLocks noChangeArrowheads="1"/>
            </p:cNvSpPr>
            <p:nvPr/>
          </p:nvSpPr>
          <p:spPr bwMode="auto">
            <a:xfrm>
              <a:off x="2728560" y="1150938"/>
              <a:ext cx="246862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P(AA)=10%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2"/>
            <p:cNvSpPr>
              <a:spLocks noChangeArrowheads="1"/>
            </p:cNvSpPr>
            <p:nvPr/>
          </p:nvSpPr>
          <p:spPr bwMode="auto">
            <a:xfrm>
              <a:off x="3803651" y="1689101"/>
              <a:ext cx="134023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0.90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3"/>
            <p:cNvSpPr>
              <a:spLocks noChangeArrowheads="1"/>
            </p:cNvSpPr>
            <p:nvPr/>
          </p:nvSpPr>
          <p:spPr bwMode="auto">
            <a:xfrm>
              <a:off x="3803651" y="1846263"/>
              <a:ext cx="107561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0.9487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xtfeld 5">
            <a:extLst>
              <a:ext uri="{FF2B5EF4-FFF2-40B4-BE49-F238E27FC236}">
                <a16:creationId xmlns:a16="http://schemas.microsoft.com/office/drawing/2014/main" id="{731B9F8D-A8E8-46A6-BAF0-43B1C8E644E6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533595" y="576415"/>
            <a:ext cx="4531790" cy="343170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Frequency of ‘good’ allele at locus 2 to 11 = 0.1. These </a:t>
            </a:r>
            <a:r>
              <a:rPr lang="en-GB" dirty="0">
                <a:solidFill>
                  <a:srgbClr val="5C02FE"/>
                </a:solidFill>
              </a:rPr>
              <a:t>10 genotypes </a:t>
            </a:r>
            <a:r>
              <a:rPr lang="en-GB" dirty="0"/>
              <a:t>make then </a:t>
            </a:r>
            <a:r>
              <a:rPr lang="en-GB" dirty="0">
                <a:solidFill>
                  <a:srgbClr val="5C02FE"/>
                </a:solidFill>
              </a:rPr>
              <a:t>the most frequent group</a:t>
            </a:r>
            <a:r>
              <a:rPr lang="en-GB" dirty="0"/>
              <a:t> (genetic value=</a:t>
            </a:r>
            <a:r>
              <a:rPr lang="en-GB" dirty="0">
                <a:solidFill>
                  <a:srgbClr val="5C02FE"/>
                </a:solidFill>
              </a:rPr>
              <a:t>2</a:t>
            </a:r>
            <a:r>
              <a:rPr lang="en-GB" dirty="0"/>
              <a:t> ):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Locus #</a:t>
            </a:r>
          </a:p>
          <a:p>
            <a:r>
              <a:rPr lang="en-GB" sz="1100" b="1" u="sng" kern="1200" dirty="0">
                <a:solidFill>
                  <a:srgbClr val="5C02FE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Gen. </a:t>
            </a:r>
            <a:r>
              <a:rPr lang="en-GB" sz="1100" b="1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GB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</a:t>
            </a:r>
            <a:r>
              <a:rPr lang="en-GB" sz="1100" u="sng" kern="1200" dirty="0">
                <a:solidFill>
                  <a:srgbClr val="7030A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2   3   4   5   6   7   8   9  10  11   </a:t>
            </a:r>
            <a:r>
              <a:rPr lang="en-GB" sz="1100" b="1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Times New Roman" panose="02020603050405020304" pitchFamily="18" charset="0"/>
              </a:rPr>
              <a:t>12</a:t>
            </a:r>
            <a:r>
              <a:rPr lang="en-GB" sz="1100" b="1" u="sng" kern="12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GB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kern="1200" dirty="0">
                <a:solidFill>
                  <a:srgbClr val="5C02FE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BB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2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CC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3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DD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4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5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FF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6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GG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7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8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II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9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aa; bb; cc; dd;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kk; </a:t>
            </a:r>
            <a:r>
              <a:rPr lang="en-US" sz="1100" b="1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5C02FE"/>
                </a:solidFill>
                <a:latin typeface="Courier New" panose="02070309020205020404" pitchFamily="49" charset="0"/>
              </a:rPr>
              <a:t>10</a:t>
            </a:r>
            <a:r>
              <a:rPr lang="en-US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aa; bb; cc; dd; </a:t>
            </a:r>
            <a:r>
              <a:rPr lang="en-US" sz="1100" u="sng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ee</a:t>
            </a:r>
            <a:r>
              <a:rPr lang="en-US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ff; gg; </a:t>
            </a:r>
            <a:r>
              <a:rPr lang="en-US" sz="1100" u="sng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hh</a:t>
            </a:r>
            <a:r>
              <a:rPr lang="en-US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ii; </a:t>
            </a:r>
            <a:r>
              <a:rPr lang="en-US" sz="1100" u="sng" kern="12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jj</a:t>
            </a:r>
            <a:r>
              <a:rPr lang="en-US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b="1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KK</a:t>
            </a:r>
            <a:r>
              <a:rPr lang="en-US" sz="1100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; </a:t>
            </a:r>
            <a:r>
              <a:rPr lang="en-US" sz="1100" b="1" u="sng" kern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LL</a:t>
            </a:r>
            <a:endParaRPr lang="en-GB" sz="11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u="sng" dirty="0"/>
              <a:t> </a:t>
            </a:r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78615" y="4106340"/>
            <a:ext cx="8986770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With 10%, each of these </a:t>
            </a:r>
            <a:r>
              <a:rPr lang="en-GB" dirty="0">
                <a:solidFill>
                  <a:srgbClr val="5C02FE"/>
                </a:solidFill>
              </a:rPr>
              <a:t>10</a:t>
            </a:r>
            <a:r>
              <a:rPr lang="en-GB" dirty="0"/>
              <a:t> types occurs with P=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GB" dirty="0">
                <a:solidFill>
                  <a:srgbClr val="0000FF"/>
                </a:solidFill>
              </a:rPr>
              <a:t> ∙ </a:t>
            </a:r>
            <a:r>
              <a:rPr lang="en-GB" dirty="0"/>
              <a:t>0.9</a:t>
            </a:r>
            <a:r>
              <a:rPr lang="en-GB" baseline="30000" dirty="0"/>
              <a:t>9</a:t>
            </a:r>
            <a:r>
              <a:rPr lang="en-GB" dirty="0"/>
              <a:t> ∙ 0.1 </a:t>
            </a:r>
            <a:r>
              <a:rPr lang="en-GB" dirty="0">
                <a:solidFill>
                  <a:srgbClr val="0000FF"/>
                </a:solidFill>
              </a:rPr>
              <a:t>∙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GB" dirty="0"/>
              <a:t> = 0.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GB" dirty="0"/>
              <a:t>38742.</a:t>
            </a:r>
          </a:p>
          <a:p>
            <a:r>
              <a:rPr lang="en-GB" dirty="0"/>
              <a:t>Together, these 10 types are one group with genetic value = 2, their joint frequency is then 10 ∙ 0.038742 = </a:t>
            </a:r>
            <a:r>
              <a:rPr lang="en-GB" dirty="0">
                <a:solidFill>
                  <a:srgbClr val="5C02FE"/>
                </a:solidFill>
              </a:rPr>
              <a:t>0.38742</a:t>
            </a:r>
            <a:r>
              <a:rPr lang="en-GB" dirty="0"/>
              <a:t> - as shown in the diagram.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9" y="37020"/>
            <a:ext cx="899338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sp>
        <p:nvSpPr>
          <p:cNvPr id="2" name="Textfeld 1"/>
          <p:cNvSpPr txBox="1"/>
          <p:nvPr/>
        </p:nvSpPr>
        <p:spPr>
          <a:xfrm>
            <a:off x="8642930" y="4760835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25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D55022-3FAC-4B19-BECA-46D6FA7C44EB}"/>
              </a:ext>
            </a:extLst>
          </p:cNvPr>
          <p:cNvGrpSpPr/>
          <p:nvPr/>
        </p:nvGrpSpPr>
        <p:grpSpPr>
          <a:xfrm>
            <a:off x="72000" y="864000"/>
            <a:ext cx="4259199" cy="3152394"/>
            <a:chOff x="72000" y="864000"/>
            <a:chExt cx="4259199" cy="31523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000" y="864000"/>
              <a:ext cx="4259199" cy="3152394"/>
            </a:xfrm>
            <a:prstGeom prst="rect">
              <a:avLst/>
            </a:prstGeom>
            <a:noFill/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4170F95-F24C-410B-B38E-B0CD3823C9A9}"/>
                </a:ext>
              </a:extLst>
            </p:cNvPr>
            <p:cNvSpPr/>
            <p:nvPr/>
          </p:nvSpPr>
          <p:spPr>
            <a:xfrm>
              <a:off x="1080654" y="1112360"/>
              <a:ext cx="169719" cy="2444795"/>
            </a:xfrm>
            <a:prstGeom prst="rect">
              <a:avLst/>
            </a:prstGeom>
            <a:solidFill>
              <a:srgbClr val="0000FF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16B956-8203-4ED0-8F32-160E277DD0E9}"/>
                </a:ext>
              </a:extLst>
            </p:cNvPr>
            <p:cNvSpPr txBox="1"/>
            <p:nvPr/>
          </p:nvSpPr>
          <p:spPr>
            <a:xfrm>
              <a:off x="1192360" y="1035550"/>
              <a:ext cx="6912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rgbClr val="5C02FE"/>
                  </a:solidFill>
                </a:rPr>
                <a:t>0.38742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243B50-8B15-4022-BC93-E93806A72206}"/>
                </a:ext>
              </a:extLst>
            </p:cNvPr>
            <p:cNvCxnSpPr/>
            <p:nvPr/>
          </p:nvCxnSpPr>
          <p:spPr>
            <a:xfrm>
              <a:off x="616285" y="1101600"/>
              <a:ext cx="3418045" cy="0"/>
            </a:xfrm>
            <a:prstGeom prst="line">
              <a:avLst/>
            </a:prstGeom>
            <a:ln w="6350">
              <a:solidFill>
                <a:srgbClr val="5C02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9024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2000" y="36000"/>
            <a:ext cx="9031789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Impact of Allele Frequency on Genetic Variance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773113" y="842963"/>
            <a:ext cx="0" cy="3278188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5221288" y="842963"/>
            <a:ext cx="0" cy="3278188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703263" y="4121151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5221288" y="4121151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84176" y="4038601"/>
            <a:ext cx="23243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>
            <a:off x="703263" y="3302001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5221288" y="3302001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84176" y="3219451"/>
            <a:ext cx="23243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0.1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703263" y="248126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5221288" y="248126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384176" y="2400301"/>
            <a:ext cx="23243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H="1">
            <a:off x="703263" y="166211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5221288" y="166211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84176" y="1581151"/>
            <a:ext cx="23243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0.3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>
            <a:off x="703263" y="84296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5221288" y="842963"/>
            <a:ext cx="6985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384176" y="762001"/>
            <a:ext cx="23243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 rot="16200000">
            <a:off x="-768287" y="2367434"/>
            <a:ext cx="212077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Probability of occurrence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773113" y="4121151"/>
            <a:ext cx="4448175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773113" y="842963"/>
            <a:ext cx="4448175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109663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1027113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1482726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401763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1857376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1774826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2230438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2147888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603501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2522538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2978151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895601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3352801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3270251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3725863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3643313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4098926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4017963" y="42068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4473576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8" name="Rectangle 45"/>
          <p:cNvSpPr>
            <a:spLocks noChangeArrowheads="1"/>
          </p:cNvSpPr>
          <p:nvPr/>
        </p:nvSpPr>
        <p:spPr bwMode="auto">
          <a:xfrm>
            <a:off x="4344988" y="4206876"/>
            <a:ext cx="18594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4846638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0" name="Rectangle 47"/>
          <p:cNvSpPr>
            <a:spLocks noChangeArrowheads="1"/>
          </p:cNvSpPr>
          <p:nvPr/>
        </p:nvSpPr>
        <p:spPr bwMode="auto">
          <a:xfrm>
            <a:off x="4718051" y="4206876"/>
            <a:ext cx="1735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5221288" y="4121151"/>
            <a:ext cx="0" cy="69850"/>
          </a:xfrm>
          <a:prstGeom prst="line">
            <a:avLst/>
          </a:pr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5092701" y="4206876"/>
            <a:ext cx="18594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373313" y="4371976"/>
            <a:ext cx="117820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Genetic value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993776" y="1265238"/>
            <a:ext cx="233363" cy="2855913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5" name="Rectangle 52"/>
          <p:cNvSpPr>
            <a:spLocks noChangeArrowheads="1"/>
          </p:cNvSpPr>
          <p:nvPr/>
        </p:nvSpPr>
        <p:spPr bwMode="auto">
          <a:xfrm>
            <a:off x="1366838" y="946151"/>
            <a:ext cx="234950" cy="3175000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1739901" y="2533651"/>
            <a:ext cx="234950" cy="1587500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114551" y="3651251"/>
            <a:ext cx="233363" cy="469900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487613" y="4030663"/>
            <a:ext cx="234950" cy="904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9" name="Rectangle 56"/>
          <p:cNvSpPr>
            <a:spLocks noChangeArrowheads="1"/>
          </p:cNvSpPr>
          <p:nvPr/>
        </p:nvSpPr>
        <p:spPr bwMode="auto">
          <a:xfrm>
            <a:off x="2860676" y="4108451"/>
            <a:ext cx="234950" cy="12700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0" name="Rectangle 57"/>
          <p:cNvSpPr>
            <a:spLocks noChangeArrowheads="1"/>
          </p:cNvSpPr>
          <p:nvPr/>
        </p:nvSpPr>
        <p:spPr bwMode="auto">
          <a:xfrm>
            <a:off x="3235326" y="4119563"/>
            <a:ext cx="233363" cy="15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1" name="Rectangle 58"/>
          <p:cNvSpPr>
            <a:spLocks noChangeArrowheads="1"/>
          </p:cNvSpPr>
          <p:nvPr/>
        </p:nvSpPr>
        <p:spPr bwMode="auto">
          <a:xfrm>
            <a:off x="3608388" y="4121151"/>
            <a:ext cx="234950" cy="15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3983038" y="4121151"/>
            <a:ext cx="233363" cy="15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4356101" y="4121151"/>
            <a:ext cx="233363" cy="15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4730751" y="4121151"/>
            <a:ext cx="233363" cy="1588"/>
          </a:xfrm>
          <a:prstGeom prst="rect">
            <a:avLst/>
          </a:prstGeom>
          <a:noFill/>
          <a:ln w="22225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5" name="Freeform 62"/>
          <p:cNvSpPr>
            <a:spLocks/>
          </p:cNvSpPr>
          <p:nvPr/>
        </p:nvSpPr>
        <p:spPr bwMode="auto">
          <a:xfrm>
            <a:off x="1414463" y="2481263"/>
            <a:ext cx="138113" cy="1639888"/>
          </a:xfrm>
          <a:custGeom>
            <a:avLst/>
            <a:gdLst>
              <a:gd name="T0" fmla="*/ 76 w 152"/>
              <a:gd name="T1" fmla="*/ 0 h 1792"/>
              <a:gd name="T2" fmla="*/ 76 w 152"/>
              <a:gd name="T3" fmla="*/ 1792 h 1792"/>
              <a:gd name="T4" fmla="*/ 0 w 152"/>
              <a:gd name="T5" fmla="*/ 1536 h 1792"/>
              <a:gd name="T6" fmla="*/ 152 w 152"/>
              <a:gd name="T7" fmla="*/ 1536 h 1792"/>
              <a:gd name="T8" fmla="*/ 76 w 152"/>
              <a:gd name="T9" fmla="*/ 1792 h 1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1792">
                <a:moveTo>
                  <a:pt x="76" y="0"/>
                </a:moveTo>
                <a:lnTo>
                  <a:pt x="76" y="1792"/>
                </a:lnTo>
                <a:lnTo>
                  <a:pt x="0" y="1536"/>
                </a:lnTo>
                <a:lnTo>
                  <a:pt x="152" y="1536"/>
                </a:lnTo>
                <a:lnTo>
                  <a:pt x="76" y="1792"/>
                </a:lnTo>
              </a:path>
            </a:pathLst>
          </a:cu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6" name="Freeform 63"/>
          <p:cNvSpPr>
            <a:spLocks/>
          </p:cNvSpPr>
          <p:nvPr/>
        </p:nvSpPr>
        <p:spPr bwMode="auto">
          <a:xfrm>
            <a:off x="1414463" y="3886201"/>
            <a:ext cx="138113" cy="234950"/>
          </a:xfrm>
          <a:custGeom>
            <a:avLst/>
            <a:gdLst>
              <a:gd name="T0" fmla="*/ 88 w 175"/>
              <a:gd name="T1" fmla="*/ 295 h 295"/>
              <a:gd name="T2" fmla="*/ 0 w 175"/>
              <a:gd name="T3" fmla="*/ 0 h 295"/>
              <a:gd name="T4" fmla="*/ 175 w 175"/>
              <a:gd name="T5" fmla="*/ 0 h 295"/>
              <a:gd name="T6" fmla="*/ 88 w 175"/>
              <a:gd name="T7" fmla="*/ 295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5" h="295">
                <a:moveTo>
                  <a:pt x="88" y="295"/>
                </a:moveTo>
                <a:lnTo>
                  <a:pt x="0" y="0"/>
                </a:lnTo>
                <a:lnTo>
                  <a:pt x="175" y="0"/>
                </a:lnTo>
                <a:lnTo>
                  <a:pt x="88" y="295"/>
                </a:lnTo>
                <a:close/>
              </a:path>
            </a:pathLst>
          </a:custGeom>
          <a:solidFill>
            <a:srgbClr val="00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1482726" y="3232151"/>
            <a:ext cx="355600" cy="138113"/>
          </a:xfrm>
          <a:custGeom>
            <a:avLst/>
            <a:gdLst>
              <a:gd name="T0" fmla="*/ 0 w 388"/>
              <a:gd name="T1" fmla="*/ 76 h 152"/>
              <a:gd name="T2" fmla="*/ 388 w 388"/>
              <a:gd name="T3" fmla="*/ 76 h 152"/>
              <a:gd name="T4" fmla="*/ 132 w 388"/>
              <a:gd name="T5" fmla="*/ 152 h 152"/>
              <a:gd name="T6" fmla="*/ 132 w 388"/>
              <a:gd name="T7" fmla="*/ 0 h 152"/>
              <a:gd name="T8" fmla="*/ 388 w 388"/>
              <a:gd name="T9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8" h="152">
                <a:moveTo>
                  <a:pt x="0" y="76"/>
                </a:moveTo>
                <a:lnTo>
                  <a:pt x="388" y="76"/>
                </a:lnTo>
                <a:lnTo>
                  <a:pt x="132" y="152"/>
                </a:lnTo>
                <a:lnTo>
                  <a:pt x="132" y="0"/>
                </a:lnTo>
                <a:lnTo>
                  <a:pt x="388" y="76"/>
                </a:lnTo>
              </a:path>
            </a:pathLst>
          </a:custGeom>
          <a:noFill/>
          <a:ln w="22225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8" name="Freeform 65"/>
          <p:cNvSpPr>
            <a:spLocks/>
          </p:cNvSpPr>
          <p:nvPr/>
        </p:nvSpPr>
        <p:spPr bwMode="auto">
          <a:xfrm>
            <a:off x="1603376" y="3232151"/>
            <a:ext cx="234950" cy="138113"/>
          </a:xfrm>
          <a:custGeom>
            <a:avLst/>
            <a:gdLst>
              <a:gd name="T0" fmla="*/ 295 w 295"/>
              <a:gd name="T1" fmla="*/ 88 h 176"/>
              <a:gd name="T2" fmla="*/ 0 w 295"/>
              <a:gd name="T3" fmla="*/ 176 h 176"/>
              <a:gd name="T4" fmla="*/ 0 w 295"/>
              <a:gd name="T5" fmla="*/ 0 h 176"/>
              <a:gd name="T6" fmla="*/ 295 w 295"/>
              <a:gd name="T7" fmla="*/ 8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5" h="176">
                <a:moveTo>
                  <a:pt x="295" y="88"/>
                </a:moveTo>
                <a:lnTo>
                  <a:pt x="0" y="176"/>
                </a:lnTo>
                <a:lnTo>
                  <a:pt x="0" y="0"/>
                </a:lnTo>
                <a:lnTo>
                  <a:pt x="295" y="88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1489076" y="2517776"/>
            <a:ext cx="217488" cy="333375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0" name="Rectangle 67"/>
          <p:cNvSpPr>
            <a:spLocks noChangeArrowheads="1"/>
          </p:cNvSpPr>
          <p:nvPr/>
        </p:nvSpPr>
        <p:spPr bwMode="auto">
          <a:xfrm>
            <a:off x="1536701" y="2565401"/>
            <a:ext cx="1330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µ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9"/>
          <p:cNvSpPr>
            <a:spLocks noChangeArrowheads="1"/>
          </p:cNvSpPr>
          <p:nvPr/>
        </p:nvSpPr>
        <p:spPr bwMode="auto">
          <a:xfrm>
            <a:off x="2728913" y="919163"/>
            <a:ext cx="221535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Genotype frequency at 10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70"/>
          <p:cNvSpPr>
            <a:spLocks noChangeArrowheads="1"/>
          </p:cNvSpPr>
          <p:nvPr/>
        </p:nvSpPr>
        <p:spPr bwMode="auto">
          <a:xfrm>
            <a:off x="2728913" y="1112360"/>
            <a:ext cx="246862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segregating loci: P(AA)=10%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2"/>
          <p:cNvSpPr>
            <a:spLocks noChangeArrowheads="1"/>
          </p:cNvSpPr>
          <p:nvPr/>
        </p:nvSpPr>
        <p:spPr bwMode="auto">
          <a:xfrm>
            <a:off x="3803651" y="1689101"/>
            <a:ext cx="134023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Variance = 0.90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3"/>
          <p:cNvSpPr>
            <a:spLocks noChangeArrowheads="1"/>
          </p:cNvSpPr>
          <p:nvPr/>
        </p:nvSpPr>
        <p:spPr bwMode="auto">
          <a:xfrm>
            <a:off x="3803651" y="1860065"/>
            <a:ext cx="107561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SD = 0.9487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6575" y="627289"/>
            <a:ext cx="3501501" cy="25853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Now we really start. </a:t>
            </a:r>
            <a:br>
              <a:rPr lang="en-GB" dirty="0"/>
            </a:br>
            <a:r>
              <a:rPr lang="en-GB" dirty="0"/>
              <a:t>Here, we still have p(A)=P(AA)=10%</a:t>
            </a:r>
          </a:p>
          <a:p>
            <a:endParaRPr lang="en-GB" dirty="0"/>
          </a:p>
          <a:p>
            <a:r>
              <a:rPr lang="en-GB" dirty="0"/>
              <a:t>See how - page per page - p(AA) increases and simultaneously mean µ and </a:t>
            </a:r>
            <a:r>
              <a:rPr lang="en-GB" dirty="0">
                <a:solidFill>
                  <a:srgbClr val="FF0000"/>
                </a:solidFill>
              </a:rPr>
              <a:t>Standard Deviation</a:t>
            </a:r>
            <a:r>
              <a:rPr lang="en-GB" dirty="0"/>
              <a:t> change accordingly</a:t>
            </a:r>
          </a:p>
        </p:txBody>
      </p:sp>
      <p:sp>
        <p:nvSpPr>
          <p:cNvPr id="74" name="Textfeld 5">
            <a:extLst>
              <a:ext uri="{FF2B5EF4-FFF2-40B4-BE49-F238E27FC236}">
                <a16:creationId xmlns:a16="http://schemas.microsoft.com/office/drawing/2014/main" id="{ED59E983-04F7-4572-BA56-2E347A798CB6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024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Impact of Allele Frequency on Genetic Variance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5093264" y="807525"/>
            <a:ext cx="198437" cy="3563968"/>
            <a:chOff x="5093264" y="807525"/>
            <a:chExt cx="198437" cy="3563968"/>
          </a:xfrm>
        </p:grpSpPr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5221851" y="807525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221851" y="40857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21851" y="32665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21851" y="244582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21851" y="162667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21851" y="80752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>
              <a:off x="5221851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093264" y="4171438"/>
              <a:ext cx="18594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77247" y="726563"/>
            <a:ext cx="5044604" cy="3840807"/>
            <a:chOff x="177247" y="726563"/>
            <a:chExt cx="5044604" cy="3840807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73676" y="807525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703826" y="40857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84739" y="4003163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703826" y="32665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84739" y="3184013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>
              <a:off x="703826" y="244582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84739" y="2364863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703826" y="162667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84739" y="1545713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703826" y="807525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4739" y="726563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 rot="16200000">
              <a:off x="-767724" y="2331996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773676" y="408571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773676" y="807525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1110226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27676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1483289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402326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1857939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775389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2231001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2148451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604064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523101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978714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896164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3353364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270814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3726426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3643876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>
              <a:off x="4099489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018526" y="4171438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4474139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4345551" y="4171438"/>
              <a:ext cx="18594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>
              <a:off x="4847201" y="4085713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718614" y="4171438"/>
              <a:ext cx="1735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73876" y="4336538"/>
              <a:ext cx="117820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994339" y="3206238"/>
              <a:ext cx="233363" cy="8794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367401" y="1887025"/>
              <a:ext cx="234950" cy="21986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40464" y="1610800"/>
              <a:ext cx="234950" cy="24749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2115114" y="2436300"/>
              <a:ext cx="233363" cy="16494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488176" y="3363400"/>
              <a:ext cx="234950" cy="7223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861239" y="3869813"/>
              <a:ext cx="234950" cy="2159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35889" y="4039675"/>
              <a:ext cx="233363" cy="4603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3608951" y="4079363"/>
              <a:ext cx="234950" cy="635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Rectangle 59"/>
            <p:cNvSpPr>
              <a:spLocks noChangeArrowheads="1"/>
            </p:cNvSpPr>
            <p:nvPr/>
          </p:nvSpPr>
          <p:spPr bwMode="auto">
            <a:xfrm>
              <a:off x="3983601" y="4085713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Rectangle 60"/>
            <p:cNvSpPr>
              <a:spLocks noChangeArrowheads="1"/>
            </p:cNvSpPr>
            <p:nvPr/>
          </p:nvSpPr>
          <p:spPr bwMode="auto">
            <a:xfrm>
              <a:off x="4356664" y="4085713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731314" y="4085713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1788089" y="2445825"/>
              <a:ext cx="139700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1788089" y="3850763"/>
              <a:ext cx="139700" cy="234950"/>
            </a:xfrm>
            <a:custGeom>
              <a:avLst/>
              <a:gdLst>
                <a:gd name="T0" fmla="*/ 88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8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8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8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1857939" y="3196713"/>
              <a:ext cx="473075" cy="138113"/>
            </a:xfrm>
            <a:custGeom>
              <a:avLst/>
              <a:gdLst>
                <a:gd name="T0" fmla="*/ 0 w 517"/>
                <a:gd name="T1" fmla="*/ 76 h 152"/>
                <a:gd name="T2" fmla="*/ 517 w 517"/>
                <a:gd name="T3" fmla="*/ 76 h 152"/>
                <a:gd name="T4" fmla="*/ 261 w 517"/>
                <a:gd name="T5" fmla="*/ 152 h 152"/>
                <a:gd name="T6" fmla="*/ 261 w 517"/>
                <a:gd name="T7" fmla="*/ 0 h 152"/>
                <a:gd name="T8" fmla="*/ 517 w 517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152">
                  <a:moveTo>
                    <a:pt x="0" y="76"/>
                  </a:moveTo>
                  <a:lnTo>
                    <a:pt x="517" y="76"/>
                  </a:lnTo>
                  <a:lnTo>
                    <a:pt x="261" y="152"/>
                  </a:lnTo>
                  <a:lnTo>
                    <a:pt x="261" y="0"/>
                  </a:lnTo>
                  <a:lnTo>
                    <a:pt x="517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2096064" y="3196713"/>
              <a:ext cx="234950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1857939" y="2437888"/>
              <a:ext cx="217488" cy="3333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1905564" y="2485513"/>
              <a:ext cx="13305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2728255" y="883725"/>
              <a:ext cx="221535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2728255" y="1091965"/>
              <a:ext cx="246862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P(AA)=20%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3803595" y="1653663"/>
              <a:ext cx="134023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1.60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3803595" y="1821660"/>
              <a:ext cx="107561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1.2649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95761932-8A62-4CFC-83BC-0C173B5C8ECE}"/>
              </a:ext>
            </a:extLst>
          </p:cNvPr>
          <p:cNvSpPr txBox="1"/>
          <p:nvPr/>
        </p:nvSpPr>
        <p:spPr>
          <a:xfrm>
            <a:off x="5690284" y="648486"/>
            <a:ext cx="3336697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dirty="0">
                <a:latin typeface="Arial"/>
              </a:rPr>
              <a:t>But now, p(A)=P(AA)=20%</a:t>
            </a:r>
          </a:p>
          <a:p>
            <a:pPr defTabSz="1219170"/>
            <a:endParaRPr lang="en-GB" dirty="0">
              <a:solidFill>
                <a:srgbClr val="0000FF"/>
              </a:solidFill>
              <a:latin typeface="Arial"/>
            </a:endParaRPr>
          </a:p>
          <a:p>
            <a:pPr defTabSz="1219170"/>
            <a:r>
              <a:rPr lang="en-GB" dirty="0">
                <a:solidFill>
                  <a:srgbClr val="0000FF"/>
                </a:solidFill>
                <a:latin typeface="Arial"/>
              </a:rPr>
              <a:t>From page to page, the frequency of the AA genotypes is step-wise increased. Follow the effect on the </a:t>
            </a:r>
            <a:r>
              <a:rPr lang="en-GB" dirty="0">
                <a:latin typeface="Arial"/>
              </a:rPr>
              <a:t>population’s mean µ 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and </a:t>
            </a:r>
            <a:r>
              <a:rPr lang="en-GB" dirty="0">
                <a:solidFill>
                  <a:srgbClr val="C00000"/>
                </a:solidFill>
                <a:latin typeface="Arial"/>
              </a:rPr>
              <a:t>variance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 (i.e., </a:t>
            </a:r>
            <a:r>
              <a:rPr lang="en-GB" dirty="0">
                <a:solidFill>
                  <a:srgbClr val="FF0000"/>
                </a:solidFill>
                <a:latin typeface="Arial"/>
              </a:rPr>
              <a:t>SD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) with your eyes. </a:t>
            </a:r>
            <a:endParaRPr lang="en-GB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7" name="Textfeld 5">
            <a:extLst>
              <a:ext uri="{FF2B5EF4-FFF2-40B4-BE49-F238E27FC236}">
                <a16:creationId xmlns:a16="http://schemas.microsoft.com/office/drawing/2014/main" id="{42ED28B1-F3BC-400B-BD2A-B03C729439FF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5093264" y="846950"/>
            <a:ext cx="257175" cy="3586163"/>
            <a:chOff x="5093264" y="846950"/>
            <a:chExt cx="257175" cy="3586163"/>
          </a:xfrm>
        </p:grpSpPr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5221851" y="846950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221851" y="412513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21851" y="330598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21851" y="248525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21851" y="166610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21851" y="84695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>
              <a:off x="5221851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093264" y="4210863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77248" y="765988"/>
            <a:ext cx="5044603" cy="3860800"/>
            <a:chOff x="177248" y="765988"/>
            <a:chExt cx="5044603" cy="3860800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73676" y="846950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703826" y="412513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84739" y="4042588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703826" y="330598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84739" y="3223438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>
              <a:off x="703826" y="248525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84739" y="2404288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703826" y="166610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84739" y="1585138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703826" y="846950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4739" y="765988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 rot="16200000">
              <a:off x="-767723" y="2371421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773676" y="4125138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773676" y="846950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1110226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27676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1483289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402326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1857939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775389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2231001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2148451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604064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523101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978714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896164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3353364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270814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3726426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3643876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>
              <a:off x="4099489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018526" y="42108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4474139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4345551" y="4210863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>
              <a:off x="4847201" y="4125138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718614" y="4210863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73876" y="4375963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994339" y="3893363"/>
              <a:ext cx="233363" cy="2317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367401" y="3132950"/>
              <a:ext cx="234950" cy="9921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40464" y="2212200"/>
              <a:ext cx="234950" cy="191293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2115114" y="1939150"/>
              <a:ext cx="233363" cy="21859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488176" y="2485250"/>
              <a:ext cx="234950" cy="16398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861239" y="3282175"/>
              <a:ext cx="234950" cy="8429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35889" y="3823513"/>
              <a:ext cx="233363" cy="3016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3608951" y="4052113"/>
              <a:ext cx="234950" cy="730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59"/>
            <p:cNvSpPr>
              <a:spLocks noChangeArrowheads="1"/>
            </p:cNvSpPr>
            <p:nvPr/>
          </p:nvSpPr>
          <p:spPr bwMode="auto">
            <a:xfrm>
              <a:off x="3983601" y="4114025"/>
              <a:ext cx="233363" cy="111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0"/>
            <p:cNvSpPr>
              <a:spLocks noChangeArrowheads="1"/>
            </p:cNvSpPr>
            <p:nvPr/>
          </p:nvSpPr>
          <p:spPr bwMode="auto">
            <a:xfrm>
              <a:off x="4356664" y="4123550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731314" y="4125138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2162739" y="2485250"/>
              <a:ext cx="138113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2162739" y="3890188"/>
              <a:ext cx="138113" cy="234950"/>
            </a:xfrm>
            <a:custGeom>
              <a:avLst/>
              <a:gdLst>
                <a:gd name="T0" fmla="*/ 88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8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8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8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2231001" y="3236138"/>
              <a:ext cx="541338" cy="138113"/>
            </a:xfrm>
            <a:custGeom>
              <a:avLst/>
              <a:gdLst>
                <a:gd name="T0" fmla="*/ 0 w 592"/>
                <a:gd name="T1" fmla="*/ 76 h 152"/>
                <a:gd name="T2" fmla="*/ 592 w 592"/>
                <a:gd name="T3" fmla="*/ 76 h 152"/>
                <a:gd name="T4" fmla="*/ 336 w 592"/>
                <a:gd name="T5" fmla="*/ 152 h 152"/>
                <a:gd name="T6" fmla="*/ 336 w 592"/>
                <a:gd name="T7" fmla="*/ 0 h 152"/>
                <a:gd name="T8" fmla="*/ 592 w 592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2" h="152">
                  <a:moveTo>
                    <a:pt x="0" y="76"/>
                  </a:moveTo>
                  <a:lnTo>
                    <a:pt x="592" y="76"/>
                  </a:lnTo>
                  <a:lnTo>
                    <a:pt x="336" y="152"/>
                  </a:lnTo>
                  <a:lnTo>
                    <a:pt x="336" y="0"/>
                  </a:lnTo>
                  <a:lnTo>
                    <a:pt x="592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2538976" y="3236138"/>
              <a:ext cx="233363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2235764" y="2555100"/>
              <a:ext cx="215900" cy="3333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2283389" y="2602725"/>
              <a:ext cx="2460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2728255" y="923150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2728255" y="1130370"/>
              <a:ext cx="246862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</a:t>
              </a: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30%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3919115" y="1693088"/>
              <a:ext cx="123283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2.1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3919115" y="1898470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1.4491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3" name="Textfeld 5">
            <a:extLst>
              <a:ext uri="{FF2B5EF4-FFF2-40B4-BE49-F238E27FC236}">
                <a16:creationId xmlns:a16="http://schemas.microsoft.com/office/drawing/2014/main" id="{63873B2D-CB1F-4D65-9779-ECB7E76160A0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4846638" y="842963"/>
            <a:ext cx="503238" cy="3586163"/>
            <a:chOff x="4846638" y="842963"/>
            <a:chExt cx="503238" cy="3586163"/>
          </a:xfrm>
        </p:grpSpPr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>
              <a:off x="48466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76685" y="762001"/>
            <a:ext cx="5044603" cy="3860800"/>
            <a:chOff x="176685" y="762001"/>
            <a:chExt cx="5044603" cy="3860800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 rot="16200000">
              <a:off x="-768286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33528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37258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36433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>
              <a:off x="40989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0179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44735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4344988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993776" y="4071938"/>
              <a:ext cx="233363" cy="492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366838" y="3790951"/>
              <a:ext cx="234950" cy="3302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39901" y="3130551"/>
              <a:ext cx="234950" cy="9906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2114551" y="2359026"/>
              <a:ext cx="233363" cy="17621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487613" y="2065338"/>
              <a:ext cx="234950" cy="20558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860676" y="2478088"/>
              <a:ext cx="234950" cy="16430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35326" y="3208338"/>
              <a:ext cx="233363" cy="9128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3608388" y="3773488"/>
              <a:ext cx="234950" cy="3476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59"/>
            <p:cNvSpPr>
              <a:spLocks noChangeArrowheads="1"/>
            </p:cNvSpPr>
            <p:nvPr/>
          </p:nvSpPr>
          <p:spPr bwMode="auto">
            <a:xfrm>
              <a:off x="3983038" y="4033838"/>
              <a:ext cx="233363" cy="873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0"/>
            <p:cNvSpPr>
              <a:spLocks noChangeArrowheads="1"/>
            </p:cNvSpPr>
            <p:nvPr/>
          </p:nvSpPr>
          <p:spPr bwMode="auto">
            <a:xfrm>
              <a:off x="4356101" y="4108451"/>
              <a:ext cx="233363" cy="127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730751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2535238" y="2481263"/>
              <a:ext cx="138113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2535238" y="3886201"/>
              <a:ext cx="138113" cy="234950"/>
            </a:xfrm>
            <a:custGeom>
              <a:avLst/>
              <a:gdLst>
                <a:gd name="T0" fmla="*/ 88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8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8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8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2603501" y="3232151"/>
              <a:ext cx="581025" cy="138113"/>
            </a:xfrm>
            <a:custGeom>
              <a:avLst/>
              <a:gdLst>
                <a:gd name="T0" fmla="*/ 0 w 634"/>
                <a:gd name="T1" fmla="*/ 76 h 152"/>
                <a:gd name="T2" fmla="*/ 634 w 634"/>
                <a:gd name="T3" fmla="*/ 76 h 152"/>
                <a:gd name="T4" fmla="*/ 378 w 634"/>
                <a:gd name="T5" fmla="*/ 152 h 152"/>
                <a:gd name="T6" fmla="*/ 378 w 634"/>
                <a:gd name="T7" fmla="*/ 0 h 152"/>
                <a:gd name="T8" fmla="*/ 634 w 634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4" h="152">
                  <a:moveTo>
                    <a:pt x="0" y="76"/>
                  </a:moveTo>
                  <a:lnTo>
                    <a:pt x="634" y="76"/>
                  </a:lnTo>
                  <a:lnTo>
                    <a:pt x="378" y="152"/>
                  </a:lnTo>
                  <a:lnTo>
                    <a:pt x="378" y="0"/>
                  </a:lnTo>
                  <a:lnTo>
                    <a:pt x="634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2949576" y="3232151"/>
              <a:ext cx="234950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2611438" y="2543176"/>
              <a:ext cx="217488" cy="3333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2659063" y="2589213"/>
              <a:ext cx="2460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849313" y="903288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849313" y="1130370"/>
              <a:ext cx="246862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P(AA)=40%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3880710" y="1689101"/>
              <a:ext cx="123283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2.4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3880710" y="1846263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1.5492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3" name="Textfeld 5">
            <a:extLst>
              <a:ext uri="{FF2B5EF4-FFF2-40B4-BE49-F238E27FC236}">
                <a16:creationId xmlns:a16="http://schemas.microsoft.com/office/drawing/2014/main" id="{28EC705C-3B2B-4C92-A519-79A16B5E0115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428960" y="4756896"/>
            <a:ext cx="66915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00" y="27000"/>
            <a:ext cx="8974015" cy="46012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cs typeface="Arial" panose="020B0604020202020204" pitchFamily="34" charset="0"/>
              </a:rPr>
              <a:t>You already know:</a:t>
            </a:r>
          </a:p>
          <a:p>
            <a:endParaRPr lang="de-DE" dirty="0">
              <a:cs typeface="Arial" panose="020B0604020202020204" pitchFamily="34" charset="0"/>
            </a:endParaRPr>
          </a:p>
          <a:p>
            <a:r>
              <a:rPr lang="en-GB" dirty="0">
                <a:cs typeface="Arial" panose="020B0604020202020204" pitchFamily="34" charset="0"/>
              </a:rPr>
              <a:t>Keywords of this chapter:</a:t>
            </a:r>
          </a:p>
          <a:p>
            <a:pPr>
              <a:spcAft>
                <a:spcPts val="600"/>
              </a:spcAft>
            </a:pPr>
            <a:r>
              <a:rPr lang="en-GB" dirty="0"/>
              <a:t>Diversity </a:t>
            </a:r>
            <a:r>
              <a:rPr lang="en-GB" i="1" dirty="0"/>
              <a:t>vs</a:t>
            </a:r>
            <a:r>
              <a:rPr lang="en-GB" dirty="0"/>
              <a:t>. Variance; Normal Distribution and Variance; More than one trait to breed for; Qualitative </a:t>
            </a:r>
            <a:r>
              <a:rPr lang="en-GB" i="1" dirty="0"/>
              <a:t>vs</a:t>
            </a:r>
            <a:r>
              <a:rPr lang="en-GB" dirty="0"/>
              <a:t>. quantitative variation </a:t>
            </a:r>
            <a:r>
              <a:rPr lang="en-GB" i="1" dirty="0"/>
              <a:t>aka</a:t>
            </a:r>
            <a:r>
              <a:rPr lang="en-GB" dirty="0"/>
              <a:t> monogenic vs. polygenic variance; Impact of allele frequencies on variance, impact of selection of variance.</a:t>
            </a:r>
          </a:p>
          <a:p>
            <a:endParaRPr lang="en-GB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GB" dirty="0">
                <a:cs typeface="Arial" panose="020B0604020202020204" pitchFamily="34" charset="0"/>
              </a:rPr>
              <a:t>Algebra as introduced in this chapter is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Binomial</a:t>
            </a:r>
            <a:r>
              <a:rPr lang="en-GB" dirty="0">
                <a:cs typeface="Arial" panose="020B0604020202020204" pitchFamily="34" charset="0"/>
              </a:rPr>
              <a:t> Algebra. </a:t>
            </a:r>
          </a:p>
          <a:p>
            <a:br>
              <a:rPr lang="en-GB" dirty="0">
                <a:cs typeface="Arial" panose="020B0604020202020204" pitchFamily="34" charset="0"/>
              </a:rPr>
            </a:br>
            <a:r>
              <a:rPr lang="en-GB" dirty="0">
                <a:cs typeface="Arial" panose="020B0604020202020204" pitchFamily="34" charset="0"/>
              </a:rPr>
              <a:t>We scale a probability scale from 0-1 (0=AA absent; 1=AA present) making a mean of Ø=0.5 per locus because of p=q=0.5; 100% homozygosity.</a:t>
            </a:r>
            <a:br>
              <a:rPr lang="en-GB" dirty="0">
                <a:cs typeface="Arial" panose="020B0604020202020204" pitchFamily="34" charset="0"/>
              </a:rPr>
            </a:br>
            <a:r>
              <a:rPr lang="en-GB" dirty="0">
                <a:cs typeface="Arial" panose="020B0604020202020204" pitchFamily="34" charset="0"/>
              </a:rPr>
              <a:t>From this we get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σ² = (p ∙ q)/N</a:t>
            </a:r>
            <a:r>
              <a:rPr lang="en-GB" dirty="0">
                <a:cs typeface="Arial" panose="020B0604020202020204" pitchFamily="34" charset="0"/>
              </a:rPr>
              <a:t>, and N is the number of loci. </a:t>
            </a:r>
          </a:p>
          <a:p>
            <a:endParaRPr lang="en-GB" dirty="0">
              <a:cs typeface="Arial" panose="020B0604020202020204" pitchFamily="34" charset="0"/>
            </a:endParaRPr>
          </a:p>
          <a:p>
            <a:r>
              <a:rPr lang="en-GB" dirty="0">
                <a:cs typeface="Arial" panose="020B0604020202020204" pitchFamily="34" charset="0"/>
              </a:rPr>
              <a:t>We scale based on the same genetics a number’s range from 0 to N and we have the corresponding mean. Then we get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σ² = p ∙ q ∙ N</a:t>
            </a:r>
            <a:r>
              <a:rPr lang="en-GB" dirty="0">
                <a:cs typeface="Arial" panose="020B0604020202020204" pitchFamily="34" charset="0"/>
              </a:rPr>
              <a:t>, and N is the number of loci. </a:t>
            </a:r>
            <a:br>
              <a:rPr lang="en-GB" dirty="0">
                <a:cs typeface="Arial" panose="020B0604020202020204" pitchFamily="34" charset="0"/>
              </a:rPr>
            </a:br>
            <a:r>
              <a:rPr lang="en-GB" dirty="0">
                <a:cs typeface="Arial" panose="020B0604020202020204" pitchFamily="34" charset="0"/>
              </a:rPr>
              <a:t>See below.  </a:t>
            </a:r>
            <a:endParaRPr lang="de-DE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375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80" name="Group 79"/>
          <p:cNvGrpSpPr/>
          <p:nvPr/>
        </p:nvGrpSpPr>
        <p:grpSpPr>
          <a:xfrm>
            <a:off x="165423" y="766715"/>
            <a:ext cx="5173191" cy="3860800"/>
            <a:chOff x="165423" y="766715"/>
            <a:chExt cx="5173191" cy="3860800"/>
          </a:xfrm>
        </p:grpSpPr>
        <p:grpSp>
          <p:nvGrpSpPr>
            <p:cNvPr id="79" name="Group 78"/>
            <p:cNvGrpSpPr/>
            <p:nvPr/>
          </p:nvGrpSpPr>
          <p:grpSpPr>
            <a:xfrm>
              <a:off x="165423" y="766715"/>
              <a:ext cx="5173191" cy="3667125"/>
              <a:chOff x="165423" y="766715"/>
              <a:chExt cx="5173191" cy="3667125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 flipV="1">
                <a:off x="761851" y="847677"/>
                <a:ext cx="0" cy="32781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 flipV="1">
                <a:off x="5210026" y="847677"/>
                <a:ext cx="0" cy="32781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" name="Line 8"/>
              <p:cNvSpPr>
                <a:spLocks noChangeShapeType="1"/>
              </p:cNvSpPr>
              <p:nvPr/>
            </p:nvSpPr>
            <p:spPr bwMode="auto">
              <a:xfrm flipH="1">
                <a:off x="692001" y="4125865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>
                <a:off x="5210026" y="4125865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372914" y="4043315"/>
                <a:ext cx="303213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 flipH="1">
                <a:off x="692001" y="3306715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5210026" y="3306715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372914" y="3224165"/>
                <a:ext cx="303213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 flipH="1">
                <a:off x="692001" y="248597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>
                <a:off x="5210026" y="248597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372914" y="2405015"/>
                <a:ext cx="303213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 flipH="1">
                <a:off x="692001" y="166682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5210026" y="166682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372914" y="1585865"/>
                <a:ext cx="303213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 flipH="1">
                <a:off x="692001" y="84767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/>
            </p:nvSpPr>
            <p:spPr bwMode="auto">
              <a:xfrm>
                <a:off x="5210026" y="847677"/>
                <a:ext cx="6985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372914" y="766715"/>
                <a:ext cx="303213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 rot="16200000">
                <a:off x="-779548" y="2372148"/>
                <a:ext cx="212077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Probability of occurrence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>
                <a:off x="761851" y="4125865"/>
                <a:ext cx="4448175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/>
            </p:nvSpPr>
            <p:spPr bwMode="auto">
              <a:xfrm>
                <a:off x="761851" y="847677"/>
                <a:ext cx="4448175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Line 26"/>
              <p:cNvSpPr>
                <a:spLocks noChangeShapeType="1"/>
              </p:cNvSpPr>
              <p:nvPr/>
            </p:nvSpPr>
            <p:spPr bwMode="auto">
              <a:xfrm>
                <a:off x="1098401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1015851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" name="Line 28"/>
              <p:cNvSpPr>
                <a:spLocks noChangeShapeType="1"/>
              </p:cNvSpPr>
              <p:nvPr/>
            </p:nvSpPr>
            <p:spPr bwMode="auto">
              <a:xfrm>
                <a:off x="1471464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1390501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Line 30"/>
              <p:cNvSpPr>
                <a:spLocks noChangeShapeType="1"/>
              </p:cNvSpPr>
              <p:nvPr/>
            </p:nvSpPr>
            <p:spPr bwMode="auto">
              <a:xfrm>
                <a:off x="1846114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1763564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>
                <a:off x="4087664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>
                <a:off x="4006701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Line 44"/>
              <p:cNvSpPr>
                <a:spLocks noChangeShapeType="1"/>
              </p:cNvSpPr>
              <p:nvPr/>
            </p:nvSpPr>
            <p:spPr bwMode="auto">
              <a:xfrm>
                <a:off x="4462314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Rectangle 45"/>
              <p:cNvSpPr>
                <a:spLocks noChangeArrowheads="1"/>
              </p:cNvSpPr>
              <p:nvPr/>
            </p:nvSpPr>
            <p:spPr bwMode="auto">
              <a:xfrm>
                <a:off x="4333726" y="4211590"/>
                <a:ext cx="257175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" name="Line 46"/>
              <p:cNvSpPr>
                <a:spLocks noChangeShapeType="1"/>
              </p:cNvSpPr>
              <p:nvPr/>
            </p:nvSpPr>
            <p:spPr bwMode="auto">
              <a:xfrm>
                <a:off x="4835376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Rectangle 47"/>
              <p:cNvSpPr>
                <a:spLocks noChangeArrowheads="1"/>
              </p:cNvSpPr>
              <p:nvPr/>
            </p:nvSpPr>
            <p:spPr bwMode="auto">
              <a:xfrm>
                <a:off x="4706789" y="4211590"/>
                <a:ext cx="257175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" name="Line 48"/>
              <p:cNvSpPr>
                <a:spLocks noChangeShapeType="1"/>
              </p:cNvSpPr>
              <p:nvPr/>
            </p:nvSpPr>
            <p:spPr bwMode="auto">
              <a:xfrm>
                <a:off x="5210026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Rectangle 49"/>
              <p:cNvSpPr>
                <a:spLocks noChangeArrowheads="1"/>
              </p:cNvSpPr>
              <p:nvPr/>
            </p:nvSpPr>
            <p:spPr bwMode="auto">
              <a:xfrm>
                <a:off x="5081439" y="4211590"/>
                <a:ext cx="257175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51"/>
              <p:cNvSpPr>
                <a:spLocks noChangeArrowheads="1"/>
              </p:cNvSpPr>
              <p:nvPr/>
            </p:nvSpPr>
            <p:spPr bwMode="auto">
              <a:xfrm>
                <a:off x="982514" y="4117927"/>
                <a:ext cx="233363" cy="7938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Rectangle 52"/>
              <p:cNvSpPr>
                <a:spLocks noChangeArrowheads="1"/>
              </p:cNvSpPr>
              <p:nvPr/>
            </p:nvSpPr>
            <p:spPr bwMode="auto">
              <a:xfrm>
                <a:off x="1355576" y="4046490"/>
                <a:ext cx="234950" cy="7937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Rectangle 53"/>
              <p:cNvSpPr>
                <a:spLocks noChangeArrowheads="1"/>
              </p:cNvSpPr>
              <p:nvPr/>
            </p:nvSpPr>
            <p:spPr bwMode="auto">
              <a:xfrm>
                <a:off x="1728639" y="3765502"/>
                <a:ext cx="234950" cy="36036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Rectangle 54"/>
              <p:cNvSpPr>
                <a:spLocks noChangeArrowheads="1"/>
              </p:cNvSpPr>
              <p:nvPr/>
            </p:nvSpPr>
            <p:spPr bwMode="auto">
              <a:xfrm>
                <a:off x="2103289" y="3165427"/>
                <a:ext cx="233363" cy="960438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59"/>
              <p:cNvSpPr>
                <a:spLocks noChangeArrowheads="1"/>
              </p:cNvSpPr>
              <p:nvPr/>
            </p:nvSpPr>
            <p:spPr bwMode="auto">
              <a:xfrm>
                <a:off x="3971776" y="3765502"/>
                <a:ext cx="233363" cy="36036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60"/>
              <p:cNvSpPr>
                <a:spLocks noChangeArrowheads="1"/>
              </p:cNvSpPr>
              <p:nvPr/>
            </p:nvSpPr>
            <p:spPr bwMode="auto">
              <a:xfrm>
                <a:off x="4344839" y="4046490"/>
                <a:ext cx="233363" cy="7937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61"/>
              <p:cNvSpPr>
                <a:spLocks noChangeArrowheads="1"/>
              </p:cNvSpPr>
              <p:nvPr/>
            </p:nvSpPr>
            <p:spPr bwMode="auto">
              <a:xfrm>
                <a:off x="4719489" y="4117927"/>
                <a:ext cx="233363" cy="7938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69"/>
              <p:cNvSpPr>
                <a:spLocks noChangeArrowheads="1"/>
              </p:cNvSpPr>
              <p:nvPr/>
            </p:nvSpPr>
            <p:spPr bwMode="auto">
              <a:xfrm>
                <a:off x="838051" y="908002"/>
                <a:ext cx="2278063" cy="250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Genotype frequency at 10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838051" y="1135084"/>
                <a:ext cx="2468625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segregating loci: P(AA)=50%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" name="Rectangle 72"/>
              <p:cNvSpPr>
                <a:spLocks noChangeArrowheads="1"/>
              </p:cNvSpPr>
              <p:nvPr/>
            </p:nvSpPr>
            <p:spPr bwMode="auto">
              <a:xfrm>
                <a:off x="834876" y="1708102"/>
                <a:ext cx="1232838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panose="020B0604020202020204" pitchFamily="34" charset="0"/>
                  </a:rPr>
                  <a:t>Variance = 2.5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" name="Rectangle 73"/>
              <p:cNvSpPr>
                <a:spLocks noChangeArrowheads="1"/>
              </p:cNvSpPr>
              <p:nvPr/>
            </p:nvSpPr>
            <p:spPr bwMode="auto">
              <a:xfrm>
                <a:off x="834876" y="1903184"/>
                <a:ext cx="1042988" cy="250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SD = 1.581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2136626" y="2109740"/>
              <a:ext cx="1695450" cy="2517775"/>
              <a:chOff x="2136626" y="2109740"/>
              <a:chExt cx="1695450" cy="2517775"/>
            </a:xfrm>
          </p:grpSpPr>
          <p:sp>
            <p:nvSpPr>
              <p:cNvPr id="34" name="Line 32"/>
              <p:cNvSpPr>
                <a:spLocks noChangeShapeType="1"/>
              </p:cNvSpPr>
              <p:nvPr/>
            </p:nvSpPr>
            <p:spPr bwMode="auto">
              <a:xfrm>
                <a:off x="2219176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2136626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Line 34"/>
              <p:cNvSpPr>
                <a:spLocks noChangeShapeType="1"/>
              </p:cNvSpPr>
              <p:nvPr/>
            </p:nvSpPr>
            <p:spPr bwMode="auto">
              <a:xfrm>
                <a:off x="2592239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Rectangle 35"/>
              <p:cNvSpPr>
                <a:spLocks noChangeArrowheads="1"/>
              </p:cNvSpPr>
              <p:nvPr/>
            </p:nvSpPr>
            <p:spPr bwMode="auto">
              <a:xfrm>
                <a:off x="2511276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" name="Line 36"/>
              <p:cNvSpPr>
                <a:spLocks noChangeShapeType="1"/>
              </p:cNvSpPr>
              <p:nvPr/>
            </p:nvSpPr>
            <p:spPr bwMode="auto">
              <a:xfrm>
                <a:off x="2966889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Rectangle 37"/>
              <p:cNvSpPr>
                <a:spLocks noChangeArrowheads="1"/>
              </p:cNvSpPr>
              <p:nvPr/>
            </p:nvSpPr>
            <p:spPr bwMode="auto">
              <a:xfrm>
                <a:off x="2884339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" name="Line 38"/>
              <p:cNvSpPr>
                <a:spLocks noChangeShapeType="1"/>
              </p:cNvSpPr>
              <p:nvPr/>
            </p:nvSpPr>
            <p:spPr bwMode="auto">
              <a:xfrm>
                <a:off x="3341539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Rectangle 39"/>
              <p:cNvSpPr>
                <a:spLocks noChangeArrowheads="1"/>
              </p:cNvSpPr>
              <p:nvPr/>
            </p:nvSpPr>
            <p:spPr bwMode="auto">
              <a:xfrm>
                <a:off x="3258989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" name="Line 40"/>
              <p:cNvSpPr>
                <a:spLocks noChangeShapeType="1"/>
              </p:cNvSpPr>
              <p:nvPr/>
            </p:nvSpPr>
            <p:spPr bwMode="auto">
              <a:xfrm>
                <a:off x="3714601" y="4125865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Rectangle 41"/>
              <p:cNvSpPr>
                <a:spLocks noChangeArrowheads="1"/>
              </p:cNvSpPr>
              <p:nvPr/>
            </p:nvSpPr>
            <p:spPr bwMode="auto">
              <a:xfrm>
                <a:off x="3632051" y="4211590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" name="Rectangle 50"/>
              <p:cNvSpPr>
                <a:spLocks noChangeArrowheads="1"/>
              </p:cNvSpPr>
              <p:nvPr/>
            </p:nvSpPr>
            <p:spPr bwMode="auto">
              <a:xfrm>
                <a:off x="2362051" y="4376690"/>
                <a:ext cx="1247775" cy="250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Genetic value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55"/>
              <p:cNvSpPr>
                <a:spLocks noChangeArrowheads="1"/>
              </p:cNvSpPr>
              <p:nvPr/>
            </p:nvSpPr>
            <p:spPr bwMode="auto">
              <a:xfrm>
                <a:off x="2476351" y="2444702"/>
                <a:ext cx="234950" cy="168116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Rectangle 56"/>
              <p:cNvSpPr>
                <a:spLocks noChangeArrowheads="1"/>
              </p:cNvSpPr>
              <p:nvPr/>
            </p:nvSpPr>
            <p:spPr bwMode="auto">
              <a:xfrm>
                <a:off x="2849414" y="2109740"/>
                <a:ext cx="234950" cy="201612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Rectangle 57"/>
              <p:cNvSpPr>
                <a:spLocks noChangeArrowheads="1"/>
              </p:cNvSpPr>
              <p:nvPr/>
            </p:nvSpPr>
            <p:spPr bwMode="auto">
              <a:xfrm>
                <a:off x="3224064" y="2444702"/>
                <a:ext cx="233363" cy="168116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Rectangle 58"/>
              <p:cNvSpPr>
                <a:spLocks noChangeArrowheads="1"/>
              </p:cNvSpPr>
              <p:nvPr/>
            </p:nvSpPr>
            <p:spPr bwMode="auto">
              <a:xfrm>
                <a:off x="3597126" y="3165427"/>
                <a:ext cx="234950" cy="960438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2897039" y="3890915"/>
                <a:ext cx="139700" cy="234950"/>
              </a:xfrm>
              <a:custGeom>
                <a:avLst/>
                <a:gdLst>
                  <a:gd name="T0" fmla="*/ 87 w 175"/>
                  <a:gd name="T1" fmla="*/ 295 h 295"/>
                  <a:gd name="T2" fmla="*/ 0 w 175"/>
                  <a:gd name="T3" fmla="*/ 0 h 295"/>
                  <a:gd name="T4" fmla="*/ 175 w 175"/>
                  <a:gd name="T5" fmla="*/ 0 h 295"/>
                  <a:gd name="T6" fmla="*/ 87 w 175"/>
                  <a:gd name="T7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5" h="295">
                    <a:moveTo>
                      <a:pt x="87" y="295"/>
                    </a:moveTo>
                    <a:lnTo>
                      <a:pt x="0" y="0"/>
                    </a:lnTo>
                    <a:lnTo>
                      <a:pt x="175" y="0"/>
                    </a:lnTo>
                    <a:lnTo>
                      <a:pt x="87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2966889" y="3236865"/>
                <a:ext cx="590550" cy="138113"/>
              </a:xfrm>
              <a:custGeom>
                <a:avLst/>
                <a:gdLst>
                  <a:gd name="T0" fmla="*/ 0 w 646"/>
                  <a:gd name="T1" fmla="*/ 76 h 152"/>
                  <a:gd name="T2" fmla="*/ 646 w 646"/>
                  <a:gd name="T3" fmla="*/ 76 h 152"/>
                  <a:gd name="T4" fmla="*/ 390 w 646"/>
                  <a:gd name="T5" fmla="*/ 152 h 152"/>
                  <a:gd name="T6" fmla="*/ 390 w 646"/>
                  <a:gd name="T7" fmla="*/ 0 h 152"/>
                  <a:gd name="T8" fmla="*/ 646 w 646"/>
                  <a:gd name="T9" fmla="*/ 7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6" h="152">
                    <a:moveTo>
                      <a:pt x="0" y="76"/>
                    </a:moveTo>
                    <a:lnTo>
                      <a:pt x="646" y="76"/>
                    </a:lnTo>
                    <a:lnTo>
                      <a:pt x="390" y="152"/>
                    </a:lnTo>
                    <a:lnTo>
                      <a:pt x="390" y="0"/>
                    </a:lnTo>
                    <a:lnTo>
                      <a:pt x="646" y="76"/>
                    </a:lnTo>
                  </a:path>
                </a:pathLst>
              </a:custGeom>
              <a:noFill/>
              <a:ln w="2222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3324076" y="3236865"/>
                <a:ext cx="233363" cy="138113"/>
              </a:xfrm>
              <a:custGeom>
                <a:avLst/>
                <a:gdLst>
                  <a:gd name="T0" fmla="*/ 295 w 295"/>
                  <a:gd name="T1" fmla="*/ 88 h 176"/>
                  <a:gd name="T2" fmla="*/ 0 w 295"/>
                  <a:gd name="T3" fmla="*/ 176 h 176"/>
                  <a:gd name="T4" fmla="*/ 0 w 295"/>
                  <a:gd name="T5" fmla="*/ 0 h 176"/>
                  <a:gd name="T6" fmla="*/ 295 w 295"/>
                  <a:gd name="T7" fmla="*/ 88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5" h="176">
                    <a:moveTo>
                      <a:pt x="295" y="88"/>
                    </a:moveTo>
                    <a:lnTo>
                      <a:pt x="0" y="176"/>
                    </a:lnTo>
                    <a:lnTo>
                      <a:pt x="0" y="0"/>
                    </a:lnTo>
                    <a:lnTo>
                      <a:pt x="295" y="88"/>
                    </a:lnTo>
                    <a:close/>
                  </a:path>
                </a:pathLst>
              </a:custGeom>
              <a:solidFill>
                <a:srgbClr val="FF0000"/>
              </a:solidFill>
              <a:ln w="2222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66"/>
              <p:cNvSpPr>
                <a:spLocks noChangeArrowheads="1"/>
              </p:cNvSpPr>
              <p:nvPr/>
            </p:nvSpPr>
            <p:spPr bwMode="auto">
              <a:xfrm>
                <a:off x="2758926" y="2516140"/>
                <a:ext cx="217488" cy="333375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67"/>
              <p:cNvSpPr>
                <a:spLocks noChangeArrowheads="1"/>
              </p:cNvSpPr>
              <p:nvPr/>
            </p:nvSpPr>
            <p:spPr bwMode="auto">
              <a:xfrm>
                <a:off x="2806551" y="2563765"/>
                <a:ext cx="246063" cy="32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µ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2897039" y="2485977"/>
                <a:ext cx="139700" cy="1639888"/>
              </a:xfrm>
              <a:custGeom>
                <a:avLst/>
                <a:gdLst>
                  <a:gd name="T0" fmla="*/ 76 w 152"/>
                  <a:gd name="T1" fmla="*/ 0 h 1792"/>
                  <a:gd name="T2" fmla="*/ 76 w 152"/>
                  <a:gd name="T3" fmla="*/ 1792 h 1792"/>
                  <a:gd name="T4" fmla="*/ 0 w 152"/>
                  <a:gd name="T5" fmla="*/ 1536 h 1792"/>
                  <a:gd name="T6" fmla="*/ 152 w 152"/>
                  <a:gd name="T7" fmla="*/ 1536 h 1792"/>
                  <a:gd name="T8" fmla="*/ 76 w 152"/>
                  <a:gd name="T9" fmla="*/ 1792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" h="1792">
                    <a:moveTo>
                      <a:pt x="76" y="0"/>
                    </a:moveTo>
                    <a:lnTo>
                      <a:pt x="76" y="1792"/>
                    </a:lnTo>
                    <a:lnTo>
                      <a:pt x="0" y="1536"/>
                    </a:lnTo>
                    <a:lnTo>
                      <a:pt x="152" y="1536"/>
                    </a:lnTo>
                    <a:lnTo>
                      <a:pt x="76" y="1792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76" name="Textfeld 3">
            <a:extLst>
              <a:ext uri="{FF2B5EF4-FFF2-40B4-BE49-F238E27FC236}">
                <a16:creationId xmlns:a16="http://schemas.microsoft.com/office/drawing/2014/main" id="{D4B52CD6-C48F-4235-AADA-D4EF2E10AC53}"/>
              </a:ext>
            </a:extLst>
          </p:cNvPr>
          <p:cNvSpPr txBox="1"/>
          <p:nvPr/>
        </p:nvSpPr>
        <p:spPr>
          <a:xfrm>
            <a:off x="5617850" y="650689"/>
            <a:ext cx="3409132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dirty="0">
                <a:latin typeface="Arial"/>
              </a:rPr>
              <a:t>Variance is – here – maximum with P(AA)=0.5. </a:t>
            </a:r>
            <a:br>
              <a:rPr lang="en-GB" dirty="0">
                <a:latin typeface="Arial"/>
              </a:rPr>
            </a:br>
            <a:r>
              <a:rPr lang="en-GB" dirty="0">
                <a:latin typeface="Arial"/>
              </a:rPr>
              <a:t>Variance is increased if we increase P(AA) from low values towards 0.5. </a:t>
            </a:r>
            <a:br>
              <a:rPr lang="en-GB" dirty="0">
                <a:latin typeface="Arial"/>
              </a:rPr>
            </a:br>
            <a:r>
              <a:rPr lang="en-GB" dirty="0">
                <a:solidFill>
                  <a:srgbClr val="0000FF"/>
                </a:solidFill>
                <a:latin typeface="Arial"/>
              </a:rPr>
              <a:t>Breeding, hence selection, may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increase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 and may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decrease </a:t>
            </a:r>
            <a:r>
              <a:rPr lang="en-GB" dirty="0">
                <a:latin typeface="Arial"/>
              </a:rPr>
              <a:t>(next pages)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 genetic variance. </a:t>
            </a:r>
          </a:p>
        </p:txBody>
      </p:sp>
      <p:sp>
        <p:nvSpPr>
          <p:cNvPr id="77" name="Textfeld 5">
            <a:extLst>
              <a:ext uri="{FF2B5EF4-FFF2-40B4-BE49-F238E27FC236}">
                <a16:creationId xmlns:a16="http://schemas.microsoft.com/office/drawing/2014/main" id="{A025A747-5839-489E-A8E1-1E839ECCEC3C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8236" name="Group 8235"/>
          <p:cNvGrpSpPr/>
          <p:nvPr/>
        </p:nvGrpSpPr>
        <p:grpSpPr>
          <a:xfrm>
            <a:off x="176685" y="762001"/>
            <a:ext cx="5173191" cy="3860800"/>
            <a:chOff x="176685" y="762001"/>
            <a:chExt cx="5173191" cy="3860800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 rot="16200000">
              <a:off x="-768286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92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93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95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96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97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98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99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00" name="Line 38"/>
            <p:cNvSpPr>
              <a:spLocks noChangeShapeType="1"/>
            </p:cNvSpPr>
            <p:nvPr/>
          </p:nvSpPr>
          <p:spPr bwMode="auto">
            <a:xfrm>
              <a:off x="33528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01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02" name="Line 40"/>
            <p:cNvSpPr>
              <a:spLocks noChangeShapeType="1"/>
            </p:cNvSpPr>
            <p:nvPr/>
          </p:nvSpPr>
          <p:spPr bwMode="auto">
            <a:xfrm>
              <a:off x="37258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03" name="Rectangle 41"/>
            <p:cNvSpPr>
              <a:spLocks noChangeArrowheads="1"/>
            </p:cNvSpPr>
            <p:nvPr/>
          </p:nvSpPr>
          <p:spPr bwMode="auto">
            <a:xfrm>
              <a:off x="36433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04" name="Line 42"/>
            <p:cNvSpPr>
              <a:spLocks noChangeShapeType="1"/>
            </p:cNvSpPr>
            <p:nvPr/>
          </p:nvSpPr>
          <p:spPr bwMode="auto">
            <a:xfrm>
              <a:off x="40989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05" name="Rectangle 43"/>
            <p:cNvSpPr>
              <a:spLocks noChangeArrowheads="1"/>
            </p:cNvSpPr>
            <p:nvPr/>
          </p:nvSpPr>
          <p:spPr bwMode="auto">
            <a:xfrm>
              <a:off x="40179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06" name="Line 44"/>
            <p:cNvSpPr>
              <a:spLocks noChangeShapeType="1"/>
            </p:cNvSpPr>
            <p:nvPr/>
          </p:nvSpPr>
          <p:spPr bwMode="auto">
            <a:xfrm>
              <a:off x="44735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07" name="Rectangle 45"/>
            <p:cNvSpPr>
              <a:spLocks noChangeArrowheads="1"/>
            </p:cNvSpPr>
            <p:nvPr/>
          </p:nvSpPr>
          <p:spPr bwMode="auto">
            <a:xfrm>
              <a:off x="4344988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08" name="Line 46"/>
            <p:cNvSpPr>
              <a:spLocks noChangeShapeType="1"/>
            </p:cNvSpPr>
            <p:nvPr/>
          </p:nvSpPr>
          <p:spPr bwMode="auto">
            <a:xfrm>
              <a:off x="48466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09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10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1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12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13" name="Rectangle 51"/>
            <p:cNvSpPr>
              <a:spLocks noChangeArrowheads="1"/>
            </p:cNvSpPr>
            <p:nvPr/>
          </p:nvSpPr>
          <p:spPr bwMode="auto">
            <a:xfrm>
              <a:off x="993776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4" name="Rectangle 52"/>
            <p:cNvSpPr>
              <a:spLocks noChangeArrowheads="1"/>
            </p:cNvSpPr>
            <p:nvPr/>
          </p:nvSpPr>
          <p:spPr bwMode="auto">
            <a:xfrm>
              <a:off x="1366838" y="4108451"/>
              <a:ext cx="234950" cy="127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5" name="Rectangle 53"/>
            <p:cNvSpPr>
              <a:spLocks noChangeArrowheads="1"/>
            </p:cNvSpPr>
            <p:nvPr/>
          </p:nvSpPr>
          <p:spPr bwMode="auto">
            <a:xfrm>
              <a:off x="1739901" y="4033838"/>
              <a:ext cx="234950" cy="873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6" name="Rectangle 54"/>
            <p:cNvSpPr>
              <a:spLocks noChangeArrowheads="1"/>
            </p:cNvSpPr>
            <p:nvPr/>
          </p:nvSpPr>
          <p:spPr bwMode="auto">
            <a:xfrm>
              <a:off x="2114551" y="3773488"/>
              <a:ext cx="233363" cy="3476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7" name="Rectangle 55"/>
            <p:cNvSpPr>
              <a:spLocks noChangeArrowheads="1"/>
            </p:cNvSpPr>
            <p:nvPr/>
          </p:nvSpPr>
          <p:spPr bwMode="auto">
            <a:xfrm>
              <a:off x="2487613" y="3208338"/>
              <a:ext cx="234950" cy="9128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8" name="Rectangle 56"/>
            <p:cNvSpPr>
              <a:spLocks noChangeArrowheads="1"/>
            </p:cNvSpPr>
            <p:nvPr/>
          </p:nvSpPr>
          <p:spPr bwMode="auto">
            <a:xfrm>
              <a:off x="2860676" y="2478088"/>
              <a:ext cx="234950" cy="16430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19" name="Rectangle 57"/>
            <p:cNvSpPr>
              <a:spLocks noChangeArrowheads="1"/>
            </p:cNvSpPr>
            <p:nvPr/>
          </p:nvSpPr>
          <p:spPr bwMode="auto">
            <a:xfrm>
              <a:off x="3235326" y="2065338"/>
              <a:ext cx="233363" cy="20558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0" name="Rectangle 58"/>
            <p:cNvSpPr>
              <a:spLocks noChangeArrowheads="1"/>
            </p:cNvSpPr>
            <p:nvPr/>
          </p:nvSpPr>
          <p:spPr bwMode="auto">
            <a:xfrm>
              <a:off x="3608388" y="2359026"/>
              <a:ext cx="234950" cy="17621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1" name="Rectangle 59"/>
            <p:cNvSpPr>
              <a:spLocks noChangeArrowheads="1"/>
            </p:cNvSpPr>
            <p:nvPr/>
          </p:nvSpPr>
          <p:spPr bwMode="auto">
            <a:xfrm>
              <a:off x="3983038" y="3130551"/>
              <a:ext cx="233363" cy="9906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2" name="Rectangle 60"/>
            <p:cNvSpPr>
              <a:spLocks noChangeArrowheads="1"/>
            </p:cNvSpPr>
            <p:nvPr/>
          </p:nvSpPr>
          <p:spPr bwMode="auto">
            <a:xfrm>
              <a:off x="4356101" y="3790951"/>
              <a:ext cx="233363" cy="3302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3" name="Rectangle 61"/>
            <p:cNvSpPr>
              <a:spLocks noChangeArrowheads="1"/>
            </p:cNvSpPr>
            <p:nvPr/>
          </p:nvSpPr>
          <p:spPr bwMode="auto">
            <a:xfrm>
              <a:off x="4730751" y="4071938"/>
              <a:ext cx="233363" cy="492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4" name="Freeform 62"/>
            <p:cNvSpPr>
              <a:spLocks/>
            </p:cNvSpPr>
            <p:nvPr/>
          </p:nvSpPr>
          <p:spPr bwMode="auto">
            <a:xfrm>
              <a:off x="3282951" y="2481263"/>
              <a:ext cx="138113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5" name="Freeform 63"/>
            <p:cNvSpPr>
              <a:spLocks/>
            </p:cNvSpPr>
            <p:nvPr/>
          </p:nvSpPr>
          <p:spPr bwMode="auto">
            <a:xfrm>
              <a:off x="3282951" y="3886201"/>
              <a:ext cx="138113" cy="234950"/>
            </a:xfrm>
            <a:custGeom>
              <a:avLst/>
              <a:gdLst>
                <a:gd name="T0" fmla="*/ 87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7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7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7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6" name="Freeform 64"/>
            <p:cNvSpPr>
              <a:spLocks/>
            </p:cNvSpPr>
            <p:nvPr/>
          </p:nvSpPr>
          <p:spPr bwMode="auto">
            <a:xfrm>
              <a:off x="3352801" y="3232151"/>
              <a:ext cx="577850" cy="138113"/>
            </a:xfrm>
            <a:custGeom>
              <a:avLst/>
              <a:gdLst>
                <a:gd name="T0" fmla="*/ 0 w 633"/>
                <a:gd name="T1" fmla="*/ 76 h 152"/>
                <a:gd name="T2" fmla="*/ 633 w 633"/>
                <a:gd name="T3" fmla="*/ 76 h 152"/>
                <a:gd name="T4" fmla="*/ 377 w 633"/>
                <a:gd name="T5" fmla="*/ 152 h 152"/>
                <a:gd name="T6" fmla="*/ 377 w 633"/>
                <a:gd name="T7" fmla="*/ 0 h 152"/>
                <a:gd name="T8" fmla="*/ 633 w 633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3" h="152">
                  <a:moveTo>
                    <a:pt x="0" y="76"/>
                  </a:moveTo>
                  <a:lnTo>
                    <a:pt x="633" y="76"/>
                  </a:lnTo>
                  <a:lnTo>
                    <a:pt x="377" y="152"/>
                  </a:lnTo>
                  <a:lnTo>
                    <a:pt x="377" y="0"/>
                  </a:lnTo>
                  <a:lnTo>
                    <a:pt x="633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7" name="Freeform 65"/>
            <p:cNvSpPr>
              <a:spLocks/>
            </p:cNvSpPr>
            <p:nvPr/>
          </p:nvSpPr>
          <p:spPr bwMode="auto">
            <a:xfrm>
              <a:off x="3697288" y="3232151"/>
              <a:ext cx="233363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8" name="Rectangle 66"/>
            <p:cNvSpPr>
              <a:spLocks noChangeArrowheads="1"/>
            </p:cNvSpPr>
            <p:nvPr/>
          </p:nvSpPr>
          <p:spPr bwMode="auto">
            <a:xfrm>
              <a:off x="3355976" y="2497138"/>
              <a:ext cx="215900" cy="3333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29" name="Rectangle 67"/>
            <p:cNvSpPr>
              <a:spLocks noChangeArrowheads="1"/>
            </p:cNvSpPr>
            <p:nvPr/>
          </p:nvSpPr>
          <p:spPr bwMode="auto">
            <a:xfrm>
              <a:off x="3403601" y="2544763"/>
              <a:ext cx="2460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31" name="Rectangle 69"/>
            <p:cNvSpPr>
              <a:spLocks noChangeArrowheads="1"/>
            </p:cNvSpPr>
            <p:nvPr/>
          </p:nvSpPr>
          <p:spPr bwMode="auto">
            <a:xfrm>
              <a:off x="849313" y="903288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32" name="Rectangle 70"/>
            <p:cNvSpPr>
              <a:spLocks noChangeArrowheads="1"/>
            </p:cNvSpPr>
            <p:nvPr/>
          </p:nvSpPr>
          <p:spPr bwMode="auto">
            <a:xfrm>
              <a:off x="849313" y="1130301"/>
              <a:ext cx="246862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P(AA)=60%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34" name="Rectangle 72"/>
            <p:cNvSpPr>
              <a:spLocks noChangeArrowheads="1"/>
            </p:cNvSpPr>
            <p:nvPr/>
          </p:nvSpPr>
          <p:spPr bwMode="auto">
            <a:xfrm>
              <a:off x="847726" y="1711326"/>
              <a:ext cx="123283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2.4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35" name="Rectangle 73"/>
            <p:cNvSpPr>
              <a:spLocks noChangeArrowheads="1"/>
            </p:cNvSpPr>
            <p:nvPr/>
          </p:nvSpPr>
          <p:spPr bwMode="auto">
            <a:xfrm>
              <a:off x="847726" y="1898651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1.5492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2" name="Textfeld 5">
            <a:extLst>
              <a:ext uri="{FF2B5EF4-FFF2-40B4-BE49-F238E27FC236}">
                <a16:creationId xmlns:a16="http://schemas.microsoft.com/office/drawing/2014/main" id="{A9DE4D59-45D7-4927-950D-30576B8747AC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176685" y="762001"/>
            <a:ext cx="5173191" cy="3860800"/>
            <a:chOff x="176685" y="762001"/>
            <a:chExt cx="5173191" cy="3860800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 rot="16200000">
              <a:off x="-768286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33528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37258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36433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>
              <a:off x="40989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0179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44735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4344988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>
              <a:off x="48466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993776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366838" y="4119563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39901" y="4110038"/>
              <a:ext cx="234950" cy="111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2114551" y="4048126"/>
              <a:ext cx="233363" cy="730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487613" y="3819526"/>
              <a:ext cx="234950" cy="30162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860676" y="3278188"/>
              <a:ext cx="234950" cy="84296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35326" y="2481263"/>
              <a:ext cx="233363" cy="16398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3608388" y="1935163"/>
              <a:ext cx="234950" cy="21859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59"/>
            <p:cNvSpPr>
              <a:spLocks noChangeArrowheads="1"/>
            </p:cNvSpPr>
            <p:nvPr/>
          </p:nvSpPr>
          <p:spPr bwMode="auto">
            <a:xfrm>
              <a:off x="3983038" y="2208213"/>
              <a:ext cx="233363" cy="191293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0"/>
            <p:cNvSpPr>
              <a:spLocks noChangeArrowheads="1"/>
            </p:cNvSpPr>
            <p:nvPr/>
          </p:nvSpPr>
          <p:spPr bwMode="auto">
            <a:xfrm>
              <a:off x="4356101" y="3128963"/>
              <a:ext cx="233363" cy="9921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730751" y="3889376"/>
              <a:ext cx="233363" cy="2317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3656013" y="3886201"/>
              <a:ext cx="139700" cy="234950"/>
            </a:xfrm>
            <a:custGeom>
              <a:avLst/>
              <a:gdLst>
                <a:gd name="T0" fmla="*/ 87 w 175"/>
                <a:gd name="T1" fmla="*/ 295 h 295"/>
                <a:gd name="T2" fmla="*/ 0 w 175"/>
                <a:gd name="T3" fmla="*/ 0 h 295"/>
                <a:gd name="T4" fmla="*/ 175 w 175"/>
                <a:gd name="T5" fmla="*/ 0 h 295"/>
                <a:gd name="T6" fmla="*/ 87 w 175"/>
                <a:gd name="T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295">
                  <a:moveTo>
                    <a:pt x="87" y="295"/>
                  </a:moveTo>
                  <a:lnTo>
                    <a:pt x="0" y="0"/>
                  </a:lnTo>
                  <a:lnTo>
                    <a:pt x="175" y="0"/>
                  </a:lnTo>
                  <a:lnTo>
                    <a:pt x="87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3725863" y="3232151"/>
              <a:ext cx="541338" cy="138113"/>
            </a:xfrm>
            <a:custGeom>
              <a:avLst/>
              <a:gdLst>
                <a:gd name="T0" fmla="*/ 0 w 592"/>
                <a:gd name="T1" fmla="*/ 76 h 152"/>
                <a:gd name="T2" fmla="*/ 592 w 592"/>
                <a:gd name="T3" fmla="*/ 76 h 152"/>
                <a:gd name="T4" fmla="*/ 336 w 592"/>
                <a:gd name="T5" fmla="*/ 152 h 152"/>
                <a:gd name="T6" fmla="*/ 336 w 592"/>
                <a:gd name="T7" fmla="*/ 0 h 152"/>
                <a:gd name="T8" fmla="*/ 592 w 592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2" h="152">
                  <a:moveTo>
                    <a:pt x="0" y="76"/>
                  </a:moveTo>
                  <a:lnTo>
                    <a:pt x="592" y="76"/>
                  </a:lnTo>
                  <a:lnTo>
                    <a:pt x="336" y="152"/>
                  </a:lnTo>
                  <a:lnTo>
                    <a:pt x="336" y="0"/>
                  </a:lnTo>
                  <a:lnTo>
                    <a:pt x="592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4033838" y="3232151"/>
              <a:ext cx="233363" cy="138113"/>
            </a:xfrm>
            <a:custGeom>
              <a:avLst/>
              <a:gdLst>
                <a:gd name="T0" fmla="*/ 295 w 295"/>
                <a:gd name="T1" fmla="*/ 88 h 176"/>
                <a:gd name="T2" fmla="*/ 0 w 295"/>
                <a:gd name="T3" fmla="*/ 176 h 176"/>
                <a:gd name="T4" fmla="*/ 0 w 295"/>
                <a:gd name="T5" fmla="*/ 0 h 176"/>
                <a:gd name="T6" fmla="*/ 295 w 295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176">
                  <a:moveTo>
                    <a:pt x="295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5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3522663" y="2527301"/>
              <a:ext cx="215900" cy="33178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3570288" y="2573338"/>
              <a:ext cx="2460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µ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849313" y="919163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849313" y="1130370"/>
              <a:ext cx="252412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P(AA)=70%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855663" y="1987551"/>
              <a:ext cx="123283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</a:t>
              </a: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 = 2.1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855663" y="2167305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1.4491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3656013" y="2481263"/>
              <a:ext cx="139700" cy="1639888"/>
            </a:xfrm>
            <a:custGeom>
              <a:avLst/>
              <a:gdLst>
                <a:gd name="T0" fmla="*/ 76 w 152"/>
                <a:gd name="T1" fmla="*/ 0 h 1792"/>
                <a:gd name="T2" fmla="*/ 76 w 152"/>
                <a:gd name="T3" fmla="*/ 1792 h 1792"/>
                <a:gd name="T4" fmla="*/ 0 w 152"/>
                <a:gd name="T5" fmla="*/ 1536 h 1792"/>
                <a:gd name="T6" fmla="*/ 152 w 152"/>
                <a:gd name="T7" fmla="*/ 1536 h 1792"/>
                <a:gd name="T8" fmla="*/ 76 w 152"/>
                <a:gd name="T9" fmla="*/ 1792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792">
                  <a:moveTo>
                    <a:pt x="76" y="0"/>
                  </a:moveTo>
                  <a:lnTo>
                    <a:pt x="76" y="1792"/>
                  </a:lnTo>
                  <a:lnTo>
                    <a:pt x="0" y="1536"/>
                  </a:lnTo>
                  <a:lnTo>
                    <a:pt x="152" y="1536"/>
                  </a:lnTo>
                  <a:lnTo>
                    <a:pt x="76" y="179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73" name="Textfeld 5">
            <a:extLst>
              <a:ext uri="{FF2B5EF4-FFF2-40B4-BE49-F238E27FC236}">
                <a16:creationId xmlns:a16="http://schemas.microsoft.com/office/drawing/2014/main" id="{93A85162-AF5A-4086-AF52-4FE773C07392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49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76685" y="762001"/>
            <a:ext cx="5173191" cy="3860800"/>
            <a:chOff x="176685" y="762001"/>
            <a:chExt cx="5173191" cy="3860800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 rot="16200000">
              <a:off x="-768286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993776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1366838" y="4121151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739901" y="4121151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2114551" y="4114801"/>
              <a:ext cx="233363" cy="635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2487613" y="4075113"/>
              <a:ext cx="234950" cy="4603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860676" y="3905251"/>
              <a:ext cx="234950" cy="2159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35326" y="3398838"/>
              <a:ext cx="233363" cy="7223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730751" y="3241676"/>
              <a:ext cx="233363" cy="879475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833438" y="909638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833438" y="1130370"/>
              <a:ext cx="252412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P(AA)=80%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838201" y="1689101"/>
              <a:ext cx="134023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1.60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838201" y="1860065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1.2649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3352801" y="1646238"/>
              <a:ext cx="1493837" cy="2782888"/>
              <a:chOff x="3352801" y="1646238"/>
              <a:chExt cx="1493837" cy="2782888"/>
            </a:xfrm>
          </p:grpSpPr>
          <p:sp>
            <p:nvSpPr>
              <p:cNvPr id="40" name="Line 38"/>
              <p:cNvSpPr>
                <a:spLocks noChangeShapeType="1"/>
              </p:cNvSpPr>
              <p:nvPr/>
            </p:nvSpPr>
            <p:spPr bwMode="auto">
              <a:xfrm>
                <a:off x="3352801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40"/>
              <p:cNvSpPr>
                <a:spLocks noChangeShapeType="1"/>
              </p:cNvSpPr>
              <p:nvPr/>
            </p:nvSpPr>
            <p:spPr bwMode="auto">
              <a:xfrm>
                <a:off x="3725863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Rectangle 41"/>
              <p:cNvSpPr>
                <a:spLocks noChangeArrowheads="1"/>
              </p:cNvSpPr>
              <p:nvPr/>
            </p:nvSpPr>
            <p:spPr bwMode="auto">
              <a:xfrm>
                <a:off x="3643313" y="4206876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>
                <a:off x="4098926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>
                <a:off x="4017963" y="4206876"/>
                <a:ext cx="165100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Line 44"/>
              <p:cNvSpPr>
                <a:spLocks noChangeShapeType="1"/>
              </p:cNvSpPr>
              <p:nvPr/>
            </p:nvSpPr>
            <p:spPr bwMode="auto">
              <a:xfrm>
                <a:off x="4473576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Rectangle 45"/>
              <p:cNvSpPr>
                <a:spLocks noChangeArrowheads="1"/>
              </p:cNvSpPr>
              <p:nvPr/>
            </p:nvSpPr>
            <p:spPr bwMode="auto">
              <a:xfrm>
                <a:off x="4344988" y="4206876"/>
                <a:ext cx="257175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" name="Line 46"/>
              <p:cNvSpPr>
                <a:spLocks noChangeShapeType="1"/>
              </p:cNvSpPr>
              <p:nvPr/>
            </p:nvSpPr>
            <p:spPr bwMode="auto">
              <a:xfrm>
                <a:off x="4846638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Rectangle 58"/>
              <p:cNvSpPr>
                <a:spLocks noChangeArrowheads="1"/>
              </p:cNvSpPr>
              <p:nvPr/>
            </p:nvSpPr>
            <p:spPr bwMode="auto">
              <a:xfrm>
                <a:off x="3608388" y="2471738"/>
                <a:ext cx="234950" cy="164941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59"/>
              <p:cNvSpPr>
                <a:spLocks noChangeArrowheads="1"/>
              </p:cNvSpPr>
              <p:nvPr/>
            </p:nvSpPr>
            <p:spPr bwMode="auto">
              <a:xfrm>
                <a:off x="3983038" y="1646238"/>
                <a:ext cx="233363" cy="2474913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60"/>
              <p:cNvSpPr>
                <a:spLocks noChangeArrowheads="1"/>
              </p:cNvSpPr>
              <p:nvPr/>
            </p:nvSpPr>
            <p:spPr bwMode="auto">
              <a:xfrm>
                <a:off x="4356101" y="1922463"/>
                <a:ext cx="233363" cy="2198688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4029076" y="3886201"/>
                <a:ext cx="139700" cy="234950"/>
              </a:xfrm>
              <a:custGeom>
                <a:avLst/>
                <a:gdLst>
                  <a:gd name="T0" fmla="*/ 87 w 175"/>
                  <a:gd name="T1" fmla="*/ 295 h 295"/>
                  <a:gd name="T2" fmla="*/ 0 w 175"/>
                  <a:gd name="T3" fmla="*/ 0 h 295"/>
                  <a:gd name="T4" fmla="*/ 175 w 175"/>
                  <a:gd name="T5" fmla="*/ 0 h 295"/>
                  <a:gd name="T6" fmla="*/ 87 w 175"/>
                  <a:gd name="T7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5" h="295">
                    <a:moveTo>
                      <a:pt x="87" y="295"/>
                    </a:moveTo>
                    <a:lnTo>
                      <a:pt x="0" y="0"/>
                    </a:lnTo>
                    <a:lnTo>
                      <a:pt x="175" y="0"/>
                    </a:lnTo>
                    <a:lnTo>
                      <a:pt x="87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4098926" y="3232151"/>
                <a:ext cx="473075" cy="138113"/>
              </a:xfrm>
              <a:custGeom>
                <a:avLst/>
                <a:gdLst>
                  <a:gd name="T0" fmla="*/ 0 w 517"/>
                  <a:gd name="T1" fmla="*/ 76 h 152"/>
                  <a:gd name="T2" fmla="*/ 517 w 517"/>
                  <a:gd name="T3" fmla="*/ 76 h 152"/>
                  <a:gd name="T4" fmla="*/ 261 w 517"/>
                  <a:gd name="T5" fmla="*/ 152 h 152"/>
                  <a:gd name="T6" fmla="*/ 261 w 517"/>
                  <a:gd name="T7" fmla="*/ 0 h 152"/>
                  <a:gd name="T8" fmla="*/ 517 w 517"/>
                  <a:gd name="T9" fmla="*/ 7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7" h="152">
                    <a:moveTo>
                      <a:pt x="0" y="76"/>
                    </a:moveTo>
                    <a:lnTo>
                      <a:pt x="517" y="76"/>
                    </a:lnTo>
                    <a:lnTo>
                      <a:pt x="261" y="152"/>
                    </a:lnTo>
                    <a:lnTo>
                      <a:pt x="261" y="0"/>
                    </a:lnTo>
                    <a:lnTo>
                      <a:pt x="517" y="76"/>
                    </a:lnTo>
                  </a:path>
                </a:pathLst>
              </a:custGeom>
              <a:noFill/>
              <a:ln w="2222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4338638" y="3232151"/>
                <a:ext cx="233363" cy="138113"/>
              </a:xfrm>
              <a:custGeom>
                <a:avLst/>
                <a:gdLst>
                  <a:gd name="T0" fmla="*/ 295 w 295"/>
                  <a:gd name="T1" fmla="*/ 88 h 176"/>
                  <a:gd name="T2" fmla="*/ 0 w 295"/>
                  <a:gd name="T3" fmla="*/ 176 h 176"/>
                  <a:gd name="T4" fmla="*/ 0 w 295"/>
                  <a:gd name="T5" fmla="*/ 0 h 176"/>
                  <a:gd name="T6" fmla="*/ 295 w 295"/>
                  <a:gd name="T7" fmla="*/ 88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5" h="176">
                    <a:moveTo>
                      <a:pt x="295" y="88"/>
                    </a:moveTo>
                    <a:lnTo>
                      <a:pt x="0" y="176"/>
                    </a:lnTo>
                    <a:lnTo>
                      <a:pt x="0" y="0"/>
                    </a:lnTo>
                    <a:lnTo>
                      <a:pt x="295" y="88"/>
                    </a:lnTo>
                    <a:close/>
                  </a:path>
                </a:pathLst>
              </a:custGeom>
              <a:solidFill>
                <a:srgbClr val="FF0000"/>
              </a:solidFill>
              <a:ln w="2222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66"/>
              <p:cNvSpPr>
                <a:spLocks noChangeArrowheads="1"/>
              </p:cNvSpPr>
              <p:nvPr/>
            </p:nvSpPr>
            <p:spPr bwMode="auto">
              <a:xfrm>
                <a:off x="3890963" y="2481263"/>
                <a:ext cx="215900" cy="333375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67"/>
              <p:cNvSpPr>
                <a:spLocks noChangeArrowheads="1"/>
              </p:cNvSpPr>
              <p:nvPr/>
            </p:nvSpPr>
            <p:spPr bwMode="auto">
              <a:xfrm>
                <a:off x="3938588" y="2528888"/>
                <a:ext cx="246063" cy="32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µ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4029076" y="2481263"/>
                <a:ext cx="139700" cy="1639888"/>
              </a:xfrm>
              <a:custGeom>
                <a:avLst/>
                <a:gdLst>
                  <a:gd name="T0" fmla="*/ 76 w 152"/>
                  <a:gd name="T1" fmla="*/ 0 h 1792"/>
                  <a:gd name="T2" fmla="*/ 76 w 152"/>
                  <a:gd name="T3" fmla="*/ 1792 h 1792"/>
                  <a:gd name="T4" fmla="*/ 0 w 152"/>
                  <a:gd name="T5" fmla="*/ 1536 h 1792"/>
                  <a:gd name="T6" fmla="*/ 152 w 152"/>
                  <a:gd name="T7" fmla="*/ 1536 h 1792"/>
                  <a:gd name="T8" fmla="*/ 76 w 152"/>
                  <a:gd name="T9" fmla="*/ 1792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" h="1792">
                    <a:moveTo>
                      <a:pt x="76" y="0"/>
                    </a:moveTo>
                    <a:lnTo>
                      <a:pt x="76" y="1792"/>
                    </a:lnTo>
                    <a:lnTo>
                      <a:pt x="0" y="1536"/>
                    </a:lnTo>
                    <a:lnTo>
                      <a:pt x="152" y="1536"/>
                    </a:lnTo>
                    <a:lnTo>
                      <a:pt x="76" y="1792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73" name="Textfeld 5">
            <a:extLst>
              <a:ext uri="{FF2B5EF4-FFF2-40B4-BE49-F238E27FC236}">
                <a16:creationId xmlns:a16="http://schemas.microsoft.com/office/drawing/2014/main" id="{8CE76B32-BDF6-4AFA-BBDB-343F9A56A028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23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72000" y="651500"/>
            <a:ext cx="5460125" cy="4032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feld 3"/>
          <p:cNvSpPr txBox="1"/>
          <p:nvPr/>
        </p:nvSpPr>
        <p:spPr>
          <a:xfrm>
            <a:off x="5668650" y="843525"/>
            <a:ext cx="3357562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As “AA” increases, so, as “aa” decreases, we see an increase of the mean performance, and we see an impact on the </a:t>
            </a:r>
            <a:r>
              <a:rPr lang="en-GB" dirty="0">
                <a:solidFill>
                  <a:srgbClr val="C00000"/>
                </a:solidFill>
              </a:rPr>
              <a:t>genetic variance</a:t>
            </a:r>
            <a:r>
              <a:rPr lang="en-GB" dirty="0"/>
              <a:t>.</a:t>
            </a:r>
          </a:p>
        </p:txBody>
      </p:sp>
      <p:sp>
        <p:nvSpPr>
          <p:cNvPr id="5" name="Textfeld 3"/>
          <p:cNvSpPr txBox="1"/>
          <p:nvPr/>
        </p:nvSpPr>
        <p:spPr>
          <a:xfrm>
            <a:off x="5665786" y="2614295"/>
            <a:ext cx="3360425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 see as well that the distribution is not any more symmetrical; and obviously, the shape of the Gaussian, ‘normal’ distribution does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notwell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approximate this binomial-based distribution.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2001" y="36000"/>
            <a:ext cx="895498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Allele </a:t>
            </a:r>
            <a:r>
              <a:rPr lang="de-DE" sz="2400" dirty="0" err="1"/>
              <a:t>Frequency</a:t>
            </a:r>
            <a:r>
              <a:rPr lang="de-DE" sz="2400" dirty="0"/>
              <a:t> on </a:t>
            </a:r>
            <a:r>
              <a:rPr lang="de-DE" sz="2400" dirty="0" err="1"/>
              <a:t>Genetic</a:t>
            </a:r>
            <a:r>
              <a:rPr lang="de-DE" sz="2400" dirty="0"/>
              <a:t> </a:t>
            </a:r>
            <a:r>
              <a:rPr lang="de-DE" sz="2400" dirty="0" err="1"/>
              <a:t>Variance</a:t>
            </a:r>
            <a:endParaRPr lang="en-GB" sz="2400" dirty="0"/>
          </a:p>
        </p:txBody>
      </p:sp>
      <p:grpSp>
        <p:nvGrpSpPr>
          <p:cNvPr id="79" name="Group 78"/>
          <p:cNvGrpSpPr/>
          <p:nvPr/>
        </p:nvGrpSpPr>
        <p:grpSpPr>
          <a:xfrm>
            <a:off x="176685" y="762001"/>
            <a:ext cx="5173191" cy="3860800"/>
            <a:chOff x="176685" y="762001"/>
            <a:chExt cx="5173191" cy="3860800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773113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 flipV="1">
              <a:off x="5221288" y="842963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H="1">
              <a:off x="703263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5221288" y="412115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384176" y="40386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703263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5221288" y="3302001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384176" y="32194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H="1">
              <a:off x="703263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5221288" y="24812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384176" y="24003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H="1">
              <a:off x="703263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5221288" y="166211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384176" y="158115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>
              <a:off x="703263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5221288" y="842963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384176" y="762001"/>
              <a:ext cx="303213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 rot="16200000">
              <a:off x="-768286" y="2367434"/>
              <a:ext cx="212077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Probability of occurrence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773113" y="4121151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773113" y="842963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11096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10271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>
              <a:off x="148272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14017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>
              <a:off x="1857376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1774826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>
              <a:off x="22304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214788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4"/>
            <p:cNvSpPr>
              <a:spLocks noChangeShapeType="1"/>
            </p:cNvSpPr>
            <p:nvPr/>
          </p:nvSpPr>
          <p:spPr bwMode="auto">
            <a:xfrm>
              <a:off x="26035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35"/>
            <p:cNvSpPr>
              <a:spLocks noChangeArrowheads="1"/>
            </p:cNvSpPr>
            <p:nvPr/>
          </p:nvSpPr>
          <p:spPr bwMode="auto">
            <a:xfrm>
              <a:off x="2522538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36"/>
            <p:cNvSpPr>
              <a:spLocks noChangeShapeType="1"/>
            </p:cNvSpPr>
            <p:nvPr/>
          </p:nvSpPr>
          <p:spPr bwMode="auto">
            <a:xfrm>
              <a:off x="297815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289560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38"/>
            <p:cNvSpPr>
              <a:spLocks noChangeShapeType="1"/>
            </p:cNvSpPr>
            <p:nvPr/>
          </p:nvSpPr>
          <p:spPr bwMode="auto">
            <a:xfrm>
              <a:off x="3352801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3270251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Line 40"/>
            <p:cNvSpPr>
              <a:spLocks noChangeShapeType="1"/>
            </p:cNvSpPr>
            <p:nvPr/>
          </p:nvSpPr>
          <p:spPr bwMode="auto">
            <a:xfrm>
              <a:off x="3725863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364331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4017963" y="42068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46"/>
            <p:cNvSpPr>
              <a:spLocks noChangeShapeType="1"/>
            </p:cNvSpPr>
            <p:nvPr/>
          </p:nvSpPr>
          <p:spPr bwMode="auto">
            <a:xfrm>
              <a:off x="484663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471805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Line 48"/>
            <p:cNvSpPr>
              <a:spLocks noChangeShapeType="1"/>
            </p:cNvSpPr>
            <p:nvPr/>
          </p:nvSpPr>
          <p:spPr bwMode="auto">
            <a:xfrm>
              <a:off x="5221288" y="4121151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Rectangle 49"/>
            <p:cNvSpPr>
              <a:spLocks noChangeArrowheads="1"/>
            </p:cNvSpPr>
            <p:nvPr/>
          </p:nvSpPr>
          <p:spPr bwMode="auto">
            <a:xfrm>
              <a:off x="5092701" y="4206876"/>
              <a:ext cx="25717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0"/>
            <p:cNvSpPr>
              <a:spLocks noChangeArrowheads="1"/>
            </p:cNvSpPr>
            <p:nvPr/>
          </p:nvSpPr>
          <p:spPr bwMode="auto">
            <a:xfrm>
              <a:off x="2373313" y="4371976"/>
              <a:ext cx="1247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Genetic value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1"/>
            <p:cNvSpPr>
              <a:spLocks noChangeArrowheads="1"/>
            </p:cNvSpPr>
            <p:nvPr/>
          </p:nvSpPr>
          <p:spPr bwMode="auto">
            <a:xfrm>
              <a:off x="993776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2"/>
            <p:cNvSpPr>
              <a:spLocks noChangeArrowheads="1"/>
            </p:cNvSpPr>
            <p:nvPr/>
          </p:nvSpPr>
          <p:spPr bwMode="auto">
            <a:xfrm>
              <a:off x="1366838" y="4121151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53"/>
            <p:cNvSpPr>
              <a:spLocks noChangeArrowheads="1"/>
            </p:cNvSpPr>
            <p:nvPr/>
          </p:nvSpPr>
          <p:spPr bwMode="auto">
            <a:xfrm>
              <a:off x="1739901" y="4121151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54"/>
            <p:cNvSpPr>
              <a:spLocks noChangeArrowheads="1"/>
            </p:cNvSpPr>
            <p:nvPr/>
          </p:nvSpPr>
          <p:spPr bwMode="auto">
            <a:xfrm>
              <a:off x="2114551" y="4121151"/>
              <a:ext cx="233363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Rectangle 55"/>
            <p:cNvSpPr>
              <a:spLocks noChangeArrowheads="1"/>
            </p:cNvSpPr>
            <p:nvPr/>
          </p:nvSpPr>
          <p:spPr bwMode="auto">
            <a:xfrm>
              <a:off x="2487613" y="4119563"/>
              <a:ext cx="234950" cy="15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Rectangle 56"/>
            <p:cNvSpPr>
              <a:spLocks noChangeArrowheads="1"/>
            </p:cNvSpPr>
            <p:nvPr/>
          </p:nvSpPr>
          <p:spPr bwMode="auto">
            <a:xfrm>
              <a:off x="2860676" y="4108451"/>
              <a:ext cx="234950" cy="127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Rectangle 57"/>
            <p:cNvSpPr>
              <a:spLocks noChangeArrowheads="1"/>
            </p:cNvSpPr>
            <p:nvPr/>
          </p:nvSpPr>
          <p:spPr bwMode="auto">
            <a:xfrm>
              <a:off x="3235326" y="4030663"/>
              <a:ext cx="233363" cy="904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58"/>
            <p:cNvSpPr>
              <a:spLocks noChangeArrowheads="1"/>
            </p:cNvSpPr>
            <p:nvPr/>
          </p:nvSpPr>
          <p:spPr bwMode="auto">
            <a:xfrm>
              <a:off x="3608388" y="3651251"/>
              <a:ext cx="234950" cy="4699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59"/>
            <p:cNvSpPr>
              <a:spLocks noChangeArrowheads="1"/>
            </p:cNvSpPr>
            <p:nvPr/>
          </p:nvSpPr>
          <p:spPr bwMode="auto">
            <a:xfrm>
              <a:off x="3983038" y="2533651"/>
              <a:ext cx="233363" cy="1587500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Rectangle 61"/>
            <p:cNvSpPr>
              <a:spLocks noChangeArrowheads="1"/>
            </p:cNvSpPr>
            <p:nvPr/>
          </p:nvSpPr>
          <p:spPr bwMode="auto">
            <a:xfrm>
              <a:off x="4730751" y="1265238"/>
              <a:ext cx="233363" cy="285591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4473576" y="3232151"/>
              <a:ext cx="354013" cy="138113"/>
            </a:xfrm>
            <a:custGeom>
              <a:avLst/>
              <a:gdLst>
                <a:gd name="T0" fmla="*/ 0 w 388"/>
                <a:gd name="T1" fmla="*/ 76 h 152"/>
                <a:gd name="T2" fmla="*/ 388 w 388"/>
                <a:gd name="T3" fmla="*/ 76 h 152"/>
                <a:gd name="T4" fmla="*/ 132 w 388"/>
                <a:gd name="T5" fmla="*/ 152 h 152"/>
                <a:gd name="T6" fmla="*/ 132 w 388"/>
                <a:gd name="T7" fmla="*/ 0 h 152"/>
                <a:gd name="T8" fmla="*/ 388 w 388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152">
                  <a:moveTo>
                    <a:pt x="0" y="76"/>
                  </a:moveTo>
                  <a:lnTo>
                    <a:pt x="388" y="76"/>
                  </a:lnTo>
                  <a:lnTo>
                    <a:pt x="132" y="152"/>
                  </a:lnTo>
                  <a:lnTo>
                    <a:pt x="132" y="0"/>
                  </a:lnTo>
                  <a:lnTo>
                    <a:pt x="388" y="76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4594226" y="3232151"/>
              <a:ext cx="233363" cy="138113"/>
            </a:xfrm>
            <a:custGeom>
              <a:avLst/>
              <a:gdLst>
                <a:gd name="T0" fmla="*/ 294 w 294"/>
                <a:gd name="T1" fmla="*/ 88 h 176"/>
                <a:gd name="T2" fmla="*/ 0 w 294"/>
                <a:gd name="T3" fmla="*/ 176 h 176"/>
                <a:gd name="T4" fmla="*/ 0 w 294"/>
                <a:gd name="T5" fmla="*/ 0 h 176"/>
                <a:gd name="T6" fmla="*/ 294 w 294"/>
                <a:gd name="T7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4" h="176">
                  <a:moveTo>
                    <a:pt x="294" y="88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294" y="88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69"/>
            <p:cNvSpPr>
              <a:spLocks noChangeArrowheads="1"/>
            </p:cNvSpPr>
            <p:nvPr/>
          </p:nvSpPr>
          <p:spPr bwMode="auto">
            <a:xfrm>
              <a:off x="849313" y="903288"/>
              <a:ext cx="22780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Genotype frequency at 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0"/>
            <p:cNvSpPr>
              <a:spLocks noChangeArrowheads="1"/>
            </p:cNvSpPr>
            <p:nvPr/>
          </p:nvSpPr>
          <p:spPr bwMode="auto">
            <a:xfrm>
              <a:off x="849313" y="1130370"/>
              <a:ext cx="252412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loci: P(AA)=90%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2"/>
            <p:cNvSpPr>
              <a:spLocks noChangeArrowheads="1"/>
            </p:cNvSpPr>
            <p:nvPr/>
          </p:nvSpPr>
          <p:spPr bwMode="auto">
            <a:xfrm>
              <a:off x="839788" y="1711326"/>
              <a:ext cx="134023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Variance = 0.90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3"/>
            <p:cNvSpPr>
              <a:spLocks noChangeArrowheads="1"/>
            </p:cNvSpPr>
            <p:nvPr/>
          </p:nvSpPr>
          <p:spPr bwMode="auto">
            <a:xfrm>
              <a:off x="839788" y="1898470"/>
              <a:ext cx="11477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SD = 0.9487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4098926" y="946151"/>
              <a:ext cx="503237" cy="3482975"/>
              <a:chOff x="4098926" y="946151"/>
              <a:chExt cx="503237" cy="3482975"/>
            </a:xfrm>
          </p:grpSpPr>
          <p:sp>
            <p:nvSpPr>
              <p:cNvPr id="46" name="Line 42"/>
              <p:cNvSpPr>
                <a:spLocks noChangeShapeType="1"/>
              </p:cNvSpPr>
              <p:nvPr/>
            </p:nvSpPr>
            <p:spPr bwMode="auto">
              <a:xfrm>
                <a:off x="4098926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44"/>
              <p:cNvSpPr>
                <a:spLocks noChangeShapeType="1"/>
              </p:cNvSpPr>
              <p:nvPr/>
            </p:nvSpPr>
            <p:spPr bwMode="auto">
              <a:xfrm>
                <a:off x="4473576" y="4121151"/>
                <a:ext cx="0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4344988" y="4206876"/>
                <a:ext cx="257175" cy="22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4356101" y="946151"/>
                <a:ext cx="233363" cy="317500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3"/>
              <p:cNvSpPr>
                <a:spLocks/>
              </p:cNvSpPr>
              <p:nvPr/>
            </p:nvSpPr>
            <p:spPr bwMode="auto">
              <a:xfrm>
                <a:off x="4403726" y="3886201"/>
                <a:ext cx="139700" cy="234950"/>
              </a:xfrm>
              <a:custGeom>
                <a:avLst/>
                <a:gdLst>
                  <a:gd name="T0" fmla="*/ 88 w 175"/>
                  <a:gd name="T1" fmla="*/ 295 h 295"/>
                  <a:gd name="T2" fmla="*/ 0 w 175"/>
                  <a:gd name="T3" fmla="*/ 0 h 295"/>
                  <a:gd name="T4" fmla="*/ 175 w 175"/>
                  <a:gd name="T5" fmla="*/ 0 h 295"/>
                  <a:gd name="T6" fmla="*/ 88 w 175"/>
                  <a:gd name="T7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5" h="295">
                    <a:moveTo>
                      <a:pt x="88" y="295"/>
                    </a:moveTo>
                    <a:lnTo>
                      <a:pt x="0" y="0"/>
                    </a:lnTo>
                    <a:lnTo>
                      <a:pt x="175" y="0"/>
                    </a:lnTo>
                    <a:lnTo>
                      <a:pt x="88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66"/>
              <p:cNvSpPr>
                <a:spLocks noChangeArrowheads="1"/>
              </p:cNvSpPr>
              <p:nvPr/>
            </p:nvSpPr>
            <p:spPr bwMode="auto">
              <a:xfrm>
                <a:off x="4267201" y="2509838"/>
                <a:ext cx="217488" cy="333375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67"/>
              <p:cNvSpPr>
                <a:spLocks noChangeArrowheads="1"/>
              </p:cNvSpPr>
              <p:nvPr/>
            </p:nvSpPr>
            <p:spPr bwMode="auto">
              <a:xfrm>
                <a:off x="4314826" y="2557463"/>
                <a:ext cx="246063" cy="32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µ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auto">
              <a:xfrm>
                <a:off x="4403726" y="2481263"/>
                <a:ext cx="139700" cy="1639888"/>
              </a:xfrm>
              <a:custGeom>
                <a:avLst/>
                <a:gdLst>
                  <a:gd name="T0" fmla="*/ 76 w 152"/>
                  <a:gd name="T1" fmla="*/ 0 h 1792"/>
                  <a:gd name="T2" fmla="*/ 76 w 152"/>
                  <a:gd name="T3" fmla="*/ 1792 h 1792"/>
                  <a:gd name="T4" fmla="*/ 0 w 152"/>
                  <a:gd name="T5" fmla="*/ 1536 h 1792"/>
                  <a:gd name="T6" fmla="*/ 152 w 152"/>
                  <a:gd name="T7" fmla="*/ 1536 h 1792"/>
                  <a:gd name="T8" fmla="*/ 76 w 152"/>
                  <a:gd name="T9" fmla="*/ 1792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" h="1792">
                    <a:moveTo>
                      <a:pt x="76" y="0"/>
                    </a:moveTo>
                    <a:lnTo>
                      <a:pt x="76" y="1792"/>
                    </a:lnTo>
                    <a:lnTo>
                      <a:pt x="0" y="1536"/>
                    </a:lnTo>
                    <a:lnTo>
                      <a:pt x="152" y="1536"/>
                    </a:lnTo>
                    <a:lnTo>
                      <a:pt x="76" y="1792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75" name="Textfeld 5">
            <a:extLst>
              <a:ext uri="{FF2B5EF4-FFF2-40B4-BE49-F238E27FC236}">
                <a16:creationId xmlns:a16="http://schemas.microsoft.com/office/drawing/2014/main" id="{734CBECD-C882-4A6D-8A20-BDF1372D3FCB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89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2"/>
          <p:cNvSpPr/>
          <p:nvPr/>
        </p:nvSpPr>
        <p:spPr>
          <a:xfrm>
            <a:off x="72000" y="72000"/>
            <a:ext cx="8954980" cy="4381595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462665" y="229045"/>
            <a:ext cx="7988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Why is there no diagram with </a:t>
            </a:r>
            <a:br>
              <a:rPr lang="en-GB" sz="2400" dirty="0"/>
            </a:br>
            <a:r>
              <a:rPr lang="en-GB" sz="2400" dirty="0"/>
              <a:t>“all loci at 0%” or with </a:t>
            </a:r>
            <a:br>
              <a:rPr lang="en-GB" sz="2400" dirty="0"/>
            </a:br>
            <a:r>
              <a:rPr lang="en-GB" sz="2400" dirty="0"/>
              <a:t>“all loci at 100%”?</a:t>
            </a:r>
          </a:p>
        </p:txBody>
      </p:sp>
      <p:sp>
        <p:nvSpPr>
          <p:cNvPr id="5" name="Textfeld 5">
            <a:extLst>
              <a:ext uri="{FF2B5EF4-FFF2-40B4-BE49-F238E27FC236}">
                <a16:creationId xmlns:a16="http://schemas.microsoft.com/office/drawing/2014/main" id="{0A0072D0-ADF7-4917-B73E-BC6E9E7B12D6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48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000" y="536285"/>
            <a:ext cx="5767365" cy="44933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5913437" y="561182"/>
            <a:ext cx="3173413" cy="443198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Mind: </a:t>
            </a:r>
            <a:r>
              <a:rPr lang="en-GB" dirty="0">
                <a:solidFill>
                  <a:srgbClr val="0000FF"/>
                </a:solidFill>
              </a:rPr>
              <a:t>We are still looking at the homozygous population.</a:t>
            </a:r>
            <a:endParaRPr lang="en-GB" dirty="0"/>
          </a:p>
          <a:p>
            <a:r>
              <a:rPr lang="en-GB" dirty="0"/>
              <a:t>Impact of increasing the </a:t>
            </a:r>
            <a:r>
              <a:rPr lang="en-GB" dirty="0" err="1"/>
              <a:t>fre-quency</a:t>
            </a:r>
            <a:r>
              <a:rPr lang="en-GB" dirty="0"/>
              <a:t> of AA </a:t>
            </a:r>
            <a:r>
              <a:rPr lang="en-GB" dirty="0">
                <a:cs typeface="Arial"/>
              </a:rPr>
              <a:t>on value and variance.</a:t>
            </a:r>
            <a:endParaRPr lang="en-GB" sz="1200" dirty="0">
              <a:cs typeface="Arial"/>
            </a:endParaRPr>
          </a:p>
          <a:p>
            <a:endParaRPr lang="en-GB" sz="1200" dirty="0">
              <a:cs typeface="Arial"/>
            </a:endParaRPr>
          </a:p>
          <a:p>
            <a:r>
              <a:rPr lang="en-GB" dirty="0">
                <a:cs typeface="Arial"/>
              </a:rPr>
              <a:t>Well, not literally AA, but BB and/or CC and/or ... KK, anyway: Impact of increasing frequency of large-letter all</a:t>
            </a:r>
            <a:r>
              <a:rPr lang="en-GB" dirty="0"/>
              <a:t>ele per locus, the ones which are coding for impact </a:t>
            </a:r>
            <a:r>
              <a:rPr lang="en-GB" dirty="0">
                <a:latin typeface="Arial"/>
                <a:cs typeface="Arial"/>
              </a:rPr>
              <a:t>►1 to the trait </a:t>
            </a: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instead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of ►0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, which is here the effect of the small-letter alleles</a:t>
            </a:r>
            <a:r>
              <a:rPr lang="en-GB" dirty="0">
                <a:latin typeface="Arial"/>
                <a:cs typeface="Arial"/>
              </a:rPr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" y="37020"/>
            <a:ext cx="902517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Impact of increasing frequency of AA on µ and σ²</a:t>
            </a:r>
          </a:p>
        </p:txBody>
      </p:sp>
      <p:grpSp>
        <p:nvGrpSpPr>
          <p:cNvPr id="425" name="Group 424"/>
          <p:cNvGrpSpPr/>
          <p:nvPr/>
        </p:nvGrpSpPr>
        <p:grpSpPr>
          <a:xfrm>
            <a:off x="300038" y="993776"/>
            <a:ext cx="5395913" cy="4043362"/>
            <a:chOff x="300038" y="993776"/>
            <a:chExt cx="5395913" cy="4043362"/>
          </a:xfrm>
        </p:grpSpPr>
        <p:sp>
          <p:nvSpPr>
            <p:cNvPr id="226" name="Line 6"/>
            <p:cNvSpPr>
              <a:spLocks noChangeShapeType="1"/>
            </p:cNvSpPr>
            <p:nvPr/>
          </p:nvSpPr>
          <p:spPr bwMode="auto">
            <a:xfrm flipV="1">
              <a:off x="773113" y="1087438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" name="Line 7"/>
            <p:cNvSpPr>
              <a:spLocks noChangeShapeType="1"/>
            </p:cNvSpPr>
            <p:nvPr/>
          </p:nvSpPr>
          <p:spPr bwMode="auto">
            <a:xfrm flipH="1">
              <a:off x="703263" y="43656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" name="Rectangle 8"/>
            <p:cNvSpPr>
              <a:spLocks noChangeArrowheads="1"/>
            </p:cNvSpPr>
            <p:nvPr/>
          </p:nvSpPr>
          <p:spPr bwMode="auto">
            <a:xfrm>
              <a:off x="522288" y="42830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9" name="Line 9"/>
            <p:cNvSpPr>
              <a:spLocks noChangeShapeType="1"/>
            </p:cNvSpPr>
            <p:nvPr/>
          </p:nvSpPr>
          <p:spPr bwMode="auto">
            <a:xfrm flipH="1">
              <a:off x="738188" y="3819526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" name="Line 10"/>
            <p:cNvSpPr>
              <a:spLocks noChangeShapeType="1"/>
            </p:cNvSpPr>
            <p:nvPr/>
          </p:nvSpPr>
          <p:spPr bwMode="auto">
            <a:xfrm flipH="1">
              <a:off x="703263" y="32734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" name="Rectangle 11"/>
            <p:cNvSpPr>
              <a:spLocks noChangeArrowheads="1"/>
            </p:cNvSpPr>
            <p:nvPr/>
          </p:nvSpPr>
          <p:spPr bwMode="auto">
            <a:xfrm>
              <a:off x="522288" y="3192463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2" name="Line 12"/>
            <p:cNvSpPr>
              <a:spLocks noChangeShapeType="1"/>
            </p:cNvSpPr>
            <p:nvPr/>
          </p:nvSpPr>
          <p:spPr bwMode="auto">
            <a:xfrm flipH="1">
              <a:off x="738188" y="2725738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" name="Line 13"/>
            <p:cNvSpPr>
              <a:spLocks noChangeShapeType="1"/>
            </p:cNvSpPr>
            <p:nvPr/>
          </p:nvSpPr>
          <p:spPr bwMode="auto">
            <a:xfrm flipH="1">
              <a:off x="703263" y="21812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" name="Rectangle 14"/>
            <p:cNvSpPr>
              <a:spLocks noChangeArrowheads="1"/>
            </p:cNvSpPr>
            <p:nvPr/>
          </p:nvSpPr>
          <p:spPr bwMode="auto">
            <a:xfrm>
              <a:off x="522288" y="2109912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5" name="Line 15"/>
            <p:cNvSpPr>
              <a:spLocks noChangeShapeType="1"/>
            </p:cNvSpPr>
            <p:nvPr/>
          </p:nvSpPr>
          <p:spPr bwMode="auto">
            <a:xfrm flipH="1">
              <a:off x="738188" y="1635126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6" name="Line 16"/>
            <p:cNvSpPr>
              <a:spLocks noChangeShapeType="1"/>
            </p:cNvSpPr>
            <p:nvPr/>
          </p:nvSpPr>
          <p:spPr bwMode="auto">
            <a:xfrm flipH="1">
              <a:off x="703263" y="108743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7" name="Rectangle 17"/>
            <p:cNvSpPr>
              <a:spLocks noChangeArrowheads="1"/>
            </p:cNvSpPr>
            <p:nvPr/>
          </p:nvSpPr>
          <p:spPr bwMode="auto">
            <a:xfrm>
              <a:off x="522288" y="1006476"/>
              <a:ext cx="1651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8" name="Rectangle 18"/>
            <p:cNvSpPr>
              <a:spLocks noChangeArrowheads="1"/>
            </p:cNvSpPr>
            <p:nvPr/>
          </p:nvSpPr>
          <p:spPr bwMode="auto">
            <a:xfrm rot="16200000">
              <a:off x="-261937" y="2601913"/>
              <a:ext cx="13747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Variance or SD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9" name="Line 19"/>
            <p:cNvSpPr>
              <a:spLocks noChangeShapeType="1"/>
            </p:cNvSpPr>
            <p:nvPr/>
          </p:nvSpPr>
          <p:spPr bwMode="auto">
            <a:xfrm flipV="1">
              <a:off x="5221288" y="1087438"/>
              <a:ext cx="0" cy="32781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0" name="Line 20"/>
            <p:cNvSpPr>
              <a:spLocks noChangeShapeType="1"/>
            </p:cNvSpPr>
            <p:nvPr/>
          </p:nvSpPr>
          <p:spPr bwMode="auto">
            <a:xfrm>
              <a:off x="5221288" y="436562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1" name="Rectangle 21"/>
            <p:cNvSpPr>
              <a:spLocks noChangeArrowheads="1"/>
            </p:cNvSpPr>
            <p:nvPr/>
          </p:nvSpPr>
          <p:spPr bwMode="auto">
            <a:xfrm>
              <a:off x="5314951" y="4271963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2" name="Line 22"/>
            <p:cNvSpPr>
              <a:spLocks noChangeShapeType="1"/>
            </p:cNvSpPr>
            <p:nvPr/>
          </p:nvSpPr>
          <p:spPr bwMode="auto">
            <a:xfrm>
              <a:off x="5221288" y="4037013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3" name="Rectangle 23"/>
            <p:cNvSpPr>
              <a:spLocks noChangeArrowheads="1"/>
            </p:cNvSpPr>
            <p:nvPr/>
          </p:nvSpPr>
          <p:spPr bwMode="auto">
            <a:xfrm>
              <a:off x="5314951" y="3943351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4" name="Line 24"/>
            <p:cNvSpPr>
              <a:spLocks noChangeShapeType="1"/>
            </p:cNvSpPr>
            <p:nvPr/>
          </p:nvSpPr>
          <p:spPr bwMode="auto">
            <a:xfrm>
              <a:off x="5221288" y="370998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" name="Rectangle 25"/>
            <p:cNvSpPr>
              <a:spLocks noChangeArrowheads="1"/>
            </p:cNvSpPr>
            <p:nvPr/>
          </p:nvSpPr>
          <p:spPr bwMode="auto">
            <a:xfrm>
              <a:off x="5314951" y="3616326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" name="Line 26"/>
            <p:cNvSpPr>
              <a:spLocks noChangeShapeType="1"/>
            </p:cNvSpPr>
            <p:nvPr/>
          </p:nvSpPr>
          <p:spPr bwMode="auto">
            <a:xfrm>
              <a:off x="5221288" y="338137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7" name="Rectangle 27"/>
            <p:cNvSpPr>
              <a:spLocks noChangeArrowheads="1"/>
            </p:cNvSpPr>
            <p:nvPr/>
          </p:nvSpPr>
          <p:spPr bwMode="auto">
            <a:xfrm>
              <a:off x="5314951" y="3289301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8" name="Line 28"/>
            <p:cNvSpPr>
              <a:spLocks noChangeShapeType="1"/>
            </p:cNvSpPr>
            <p:nvPr/>
          </p:nvSpPr>
          <p:spPr bwMode="auto">
            <a:xfrm>
              <a:off x="5221288" y="3054351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9" name="Rectangle 29"/>
            <p:cNvSpPr>
              <a:spLocks noChangeArrowheads="1"/>
            </p:cNvSpPr>
            <p:nvPr/>
          </p:nvSpPr>
          <p:spPr bwMode="auto">
            <a:xfrm>
              <a:off x="5314951" y="2960688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0" name="Line 30"/>
            <p:cNvSpPr>
              <a:spLocks noChangeShapeType="1"/>
            </p:cNvSpPr>
            <p:nvPr/>
          </p:nvSpPr>
          <p:spPr bwMode="auto">
            <a:xfrm>
              <a:off x="5221288" y="272573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1" name="Rectangle 31"/>
            <p:cNvSpPr>
              <a:spLocks noChangeArrowheads="1"/>
            </p:cNvSpPr>
            <p:nvPr/>
          </p:nvSpPr>
          <p:spPr bwMode="auto">
            <a:xfrm>
              <a:off x="5314951" y="2633663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2" name="Line 32"/>
            <p:cNvSpPr>
              <a:spLocks noChangeShapeType="1"/>
            </p:cNvSpPr>
            <p:nvPr/>
          </p:nvSpPr>
          <p:spPr bwMode="auto">
            <a:xfrm>
              <a:off x="5221288" y="2398713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3" name="Rectangle 33"/>
            <p:cNvSpPr>
              <a:spLocks noChangeArrowheads="1"/>
            </p:cNvSpPr>
            <p:nvPr/>
          </p:nvSpPr>
          <p:spPr bwMode="auto">
            <a:xfrm>
              <a:off x="5314951" y="2305051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4" name="Line 34"/>
            <p:cNvSpPr>
              <a:spLocks noChangeShapeType="1"/>
            </p:cNvSpPr>
            <p:nvPr/>
          </p:nvSpPr>
          <p:spPr bwMode="auto">
            <a:xfrm>
              <a:off x="5221288" y="207168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5" name="Rectangle 35"/>
            <p:cNvSpPr>
              <a:spLocks noChangeArrowheads="1"/>
            </p:cNvSpPr>
            <p:nvPr/>
          </p:nvSpPr>
          <p:spPr bwMode="auto">
            <a:xfrm>
              <a:off x="5314951" y="1978026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6" name="Line 36"/>
            <p:cNvSpPr>
              <a:spLocks noChangeShapeType="1"/>
            </p:cNvSpPr>
            <p:nvPr/>
          </p:nvSpPr>
          <p:spPr bwMode="auto">
            <a:xfrm>
              <a:off x="5221288" y="174307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7" name="Rectangle 37"/>
            <p:cNvSpPr>
              <a:spLocks noChangeArrowheads="1"/>
            </p:cNvSpPr>
            <p:nvPr/>
          </p:nvSpPr>
          <p:spPr bwMode="auto">
            <a:xfrm>
              <a:off x="5314951" y="1649413"/>
              <a:ext cx="19050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8" name="Line 38"/>
            <p:cNvSpPr>
              <a:spLocks noChangeShapeType="1"/>
            </p:cNvSpPr>
            <p:nvPr/>
          </p:nvSpPr>
          <p:spPr bwMode="auto">
            <a:xfrm>
              <a:off x="5221288" y="1416051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9" name="Rectangle 39"/>
            <p:cNvSpPr>
              <a:spLocks noChangeArrowheads="1"/>
            </p:cNvSpPr>
            <p:nvPr/>
          </p:nvSpPr>
          <p:spPr bwMode="auto">
            <a:xfrm>
              <a:off x="5314951" y="1322388"/>
              <a:ext cx="2968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0" name="Line 40"/>
            <p:cNvSpPr>
              <a:spLocks noChangeShapeType="1"/>
            </p:cNvSpPr>
            <p:nvPr/>
          </p:nvSpPr>
          <p:spPr bwMode="auto">
            <a:xfrm>
              <a:off x="5221288" y="108743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1" name="Rectangle 41"/>
            <p:cNvSpPr>
              <a:spLocks noChangeArrowheads="1"/>
            </p:cNvSpPr>
            <p:nvPr/>
          </p:nvSpPr>
          <p:spPr bwMode="auto">
            <a:xfrm>
              <a:off x="5314951" y="993776"/>
              <a:ext cx="29686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2" name="Rectangle 42"/>
            <p:cNvSpPr>
              <a:spLocks noChangeArrowheads="1"/>
            </p:cNvSpPr>
            <p:nvPr/>
          </p:nvSpPr>
          <p:spPr bwMode="auto">
            <a:xfrm rot="16200000">
              <a:off x="4092576" y="2600326"/>
              <a:ext cx="295592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Pop. mean or mean of 1/3 highest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3" name="Line 43"/>
            <p:cNvSpPr>
              <a:spLocks noChangeShapeType="1"/>
            </p:cNvSpPr>
            <p:nvPr/>
          </p:nvSpPr>
          <p:spPr bwMode="auto">
            <a:xfrm>
              <a:off x="773113" y="4365626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4" name="Line 44"/>
            <p:cNvSpPr>
              <a:spLocks noChangeShapeType="1"/>
            </p:cNvSpPr>
            <p:nvPr/>
          </p:nvSpPr>
          <p:spPr bwMode="auto">
            <a:xfrm>
              <a:off x="773113" y="1087438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" name="Line 45"/>
            <p:cNvSpPr>
              <a:spLocks noChangeShapeType="1"/>
            </p:cNvSpPr>
            <p:nvPr/>
          </p:nvSpPr>
          <p:spPr bwMode="auto">
            <a:xfrm>
              <a:off x="773113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" name="Rectangle 46"/>
            <p:cNvSpPr>
              <a:spLocks noChangeArrowheads="1"/>
            </p:cNvSpPr>
            <p:nvPr/>
          </p:nvSpPr>
          <p:spPr bwMode="auto">
            <a:xfrm>
              <a:off x="622301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7" name="Line 47"/>
            <p:cNvSpPr>
              <a:spLocks noChangeShapeType="1"/>
            </p:cNvSpPr>
            <p:nvPr/>
          </p:nvSpPr>
          <p:spPr bwMode="auto">
            <a:xfrm>
              <a:off x="1217613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" name="Rectangle 48"/>
            <p:cNvSpPr>
              <a:spLocks noChangeArrowheads="1"/>
            </p:cNvSpPr>
            <p:nvPr/>
          </p:nvSpPr>
          <p:spPr bwMode="auto">
            <a:xfrm>
              <a:off x="1066801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" name="Line 49"/>
            <p:cNvSpPr>
              <a:spLocks noChangeShapeType="1"/>
            </p:cNvSpPr>
            <p:nvPr/>
          </p:nvSpPr>
          <p:spPr bwMode="auto">
            <a:xfrm>
              <a:off x="1662113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0" name="Rectangle 50"/>
            <p:cNvSpPr>
              <a:spLocks noChangeArrowheads="1"/>
            </p:cNvSpPr>
            <p:nvPr/>
          </p:nvSpPr>
          <p:spPr bwMode="auto">
            <a:xfrm>
              <a:off x="15128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Line 51"/>
            <p:cNvSpPr>
              <a:spLocks noChangeShapeType="1"/>
            </p:cNvSpPr>
            <p:nvPr/>
          </p:nvSpPr>
          <p:spPr bwMode="auto">
            <a:xfrm>
              <a:off x="21082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2" name="Rectangle 52"/>
            <p:cNvSpPr>
              <a:spLocks noChangeArrowheads="1"/>
            </p:cNvSpPr>
            <p:nvPr/>
          </p:nvSpPr>
          <p:spPr bwMode="auto">
            <a:xfrm>
              <a:off x="19573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" name="Line 53"/>
            <p:cNvSpPr>
              <a:spLocks noChangeShapeType="1"/>
            </p:cNvSpPr>
            <p:nvPr/>
          </p:nvSpPr>
          <p:spPr bwMode="auto">
            <a:xfrm>
              <a:off x="25527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4" name="Rectangle 54"/>
            <p:cNvSpPr>
              <a:spLocks noChangeArrowheads="1"/>
            </p:cNvSpPr>
            <p:nvPr/>
          </p:nvSpPr>
          <p:spPr bwMode="auto">
            <a:xfrm>
              <a:off x="24018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Line 55"/>
            <p:cNvSpPr>
              <a:spLocks noChangeShapeType="1"/>
            </p:cNvSpPr>
            <p:nvPr/>
          </p:nvSpPr>
          <p:spPr bwMode="auto">
            <a:xfrm>
              <a:off x="29972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6" name="Rectangle 56"/>
            <p:cNvSpPr>
              <a:spLocks noChangeArrowheads="1"/>
            </p:cNvSpPr>
            <p:nvPr/>
          </p:nvSpPr>
          <p:spPr bwMode="auto">
            <a:xfrm>
              <a:off x="28463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" name="Line 57"/>
            <p:cNvSpPr>
              <a:spLocks noChangeShapeType="1"/>
            </p:cNvSpPr>
            <p:nvPr/>
          </p:nvSpPr>
          <p:spPr bwMode="auto">
            <a:xfrm>
              <a:off x="34417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8" name="Rectangle 58"/>
            <p:cNvSpPr>
              <a:spLocks noChangeArrowheads="1"/>
            </p:cNvSpPr>
            <p:nvPr/>
          </p:nvSpPr>
          <p:spPr bwMode="auto">
            <a:xfrm>
              <a:off x="32908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" name="Line 59"/>
            <p:cNvSpPr>
              <a:spLocks noChangeShapeType="1"/>
            </p:cNvSpPr>
            <p:nvPr/>
          </p:nvSpPr>
          <p:spPr bwMode="auto">
            <a:xfrm>
              <a:off x="38862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0" name="Rectangle 60"/>
            <p:cNvSpPr>
              <a:spLocks noChangeArrowheads="1"/>
            </p:cNvSpPr>
            <p:nvPr/>
          </p:nvSpPr>
          <p:spPr bwMode="auto">
            <a:xfrm>
              <a:off x="3736976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" name="Line 61"/>
            <p:cNvSpPr>
              <a:spLocks noChangeShapeType="1"/>
            </p:cNvSpPr>
            <p:nvPr/>
          </p:nvSpPr>
          <p:spPr bwMode="auto">
            <a:xfrm>
              <a:off x="43307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2" name="Rectangle 62"/>
            <p:cNvSpPr>
              <a:spLocks noChangeArrowheads="1"/>
            </p:cNvSpPr>
            <p:nvPr/>
          </p:nvSpPr>
          <p:spPr bwMode="auto">
            <a:xfrm>
              <a:off x="4179888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3" name="Line 63"/>
            <p:cNvSpPr>
              <a:spLocks noChangeShapeType="1"/>
            </p:cNvSpPr>
            <p:nvPr/>
          </p:nvSpPr>
          <p:spPr bwMode="auto">
            <a:xfrm>
              <a:off x="4775201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4" name="Rectangle 64"/>
            <p:cNvSpPr>
              <a:spLocks noChangeArrowheads="1"/>
            </p:cNvSpPr>
            <p:nvPr/>
          </p:nvSpPr>
          <p:spPr bwMode="auto">
            <a:xfrm>
              <a:off x="4625976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5" name="Line 65"/>
            <p:cNvSpPr>
              <a:spLocks noChangeShapeType="1"/>
            </p:cNvSpPr>
            <p:nvPr/>
          </p:nvSpPr>
          <p:spPr bwMode="auto">
            <a:xfrm>
              <a:off x="5221288" y="43656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6" name="Rectangle 66"/>
            <p:cNvSpPr>
              <a:spLocks noChangeArrowheads="1"/>
            </p:cNvSpPr>
            <p:nvPr/>
          </p:nvSpPr>
          <p:spPr bwMode="auto">
            <a:xfrm>
              <a:off x="5070476" y="4451351"/>
              <a:ext cx="301625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7" name="Rectangle 67"/>
            <p:cNvSpPr>
              <a:spLocks noChangeArrowheads="1"/>
            </p:cNvSpPr>
            <p:nvPr/>
          </p:nvSpPr>
          <p:spPr bwMode="auto">
            <a:xfrm>
              <a:off x="1604963" y="4616451"/>
              <a:ext cx="2784475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Frequency of 'AA' at each of 10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8" name="Rectangle 68"/>
            <p:cNvSpPr>
              <a:spLocks noChangeArrowheads="1"/>
            </p:cNvSpPr>
            <p:nvPr/>
          </p:nvSpPr>
          <p:spPr bwMode="auto">
            <a:xfrm>
              <a:off x="2289176" y="4786313"/>
              <a:ext cx="1416050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9" name="Oval 69"/>
            <p:cNvSpPr>
              <a:spLocks noChangeArrowheads="1"/>
            </p:cNvSpPr>
            <p:nvPr/>
          </p:nvSpPr>
          <p:spPr bwMode="auto">
            <a:xfrm>
              <a:off x="747713" y="4340226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0" name="Oval 70"/>
            <p:cNvSpPr>
              <a:spLocks noChangeArrowheads="1"/>
            </p:cNvSpPr>
            <p:nvPr/>
          </p:nvSpPr>
          <p:spPr bwMode="auto">
            <a:xfrm>
              <a:off x="1193801" y="3357563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1" name="Oval 71"/>
            <p:cNvSpPr>
              <a:spLocks noChangeArrowheads="1"/>
            </p:cNvSpPr>
            <p:nvPr/>
          </p:nvSpPr>
          <p:spPr bwMode="auto">
            <a:xfrm>
              <a:off x="1638301" y="2592388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2" name="Oval 72"/>
            <p:cNvSpPr>
              <a:spLocks noChangeArrowheads="1"/>
            </p:cNvSpPr>
            <p:nvPr/>
          </p:nvSpPr>
          <p:spPr bwMode="auto">
            <a:xfrm>
              <a:off x="2082801" y="20462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3" name="Oval 73"/>
            <p:cNvSpPr>
              <a:spLocks noChangeArrowheads="1"/>
            </p:cNvSpPr>
            <p:nvPr/>
          </p:nvSpPr>
          <p:spPr bwMode="auto">
            <a:xfrm>
              <a:off x="2527301" y="1719263"/>
              <a:ext cx="50800" cy="49213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4" name="Oval 74"/>
            <p:cNvSpPr>
              <a:spLocks noChangeArrowheads="1"/>
            </p:cNvSpPr>
            <p:nvPr/>
          </p:nvSpPr>
          <p:spPr bwMode="auto">
            <a:xfrm>
              <a:off x="2971801" y="1608138"/>
              <a:ext cx="50800" cy="52388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5" name="Oval 75"/>
            <p:cNvSpPr>
              <a:spLocks noChangeArrowheads="1"/>
            </p:cNvSpPr>
            <p:nvPr/>
          </p:nvSpPr>
          <p:spPr bwMode="auto">
            <a:xfrm>
              <a:off x="3416301" y="1719263"/>
              <a:ext cx="50800" cy="49213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" name="Oval 76"/>
            <p:cNvSpPr>
              <a:spLocks noChangeArrowheads="1"/>
            </p:cNvSpPr>
            <p:nvPr/>
          </p:nvSpPr>
          <p:spPr bwMode="auto">
            <a:xfrm>
              <a:off x="3860801" y="20462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" name="Oval 77"/>
            <p:cNvSpPr>
              <a:spLocks noChangeArrowheads="1"/>
            </p:cNvSpPr>
            <p:nvPr/>
          </p:nvSpPr>
          <p:spPr bwMode="auto">
            <a:xfrm>
              <a:off x="4306888" y="25923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" name="Oval 78"/>
            <p:cNvSpPr>
              <a:spLocks noChangeArrowheads="1"/>
            </p:cNvSpPr>
            <p:nvPr/>
          </p:nvSpPr>
          <p:spPr bwMode="auto">
            <a:xfrm>
              <a:off x="4751388" y="3357563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" name="Oval 79"/>
            <p:cNvSpPr>
              <a:spLocks noChangeArrowheads="1"/>
            </p:cNvSpPr>
            <p:nvPr/>
          </p:nvSpPr>
          <p:spPr bwMode="auto">
            <a:xfrm>
              <a:off x="5195888" y="4340226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" name="Freeform 80"/>
            <p:cNvSpPr>
              <a:spLocks/>
            </p:cNvSpPr>
            <p:nvPr/>
          </p:nvSpPr>
          <p:spPr bwMode="auto">
            <a:xfrm>
              <a:off x="773113" y="1635126"/>
              <a:ext cx="4448175" cy="2730500"/>
            </a:xfrm>
            <a:custGeom>
              <a:avLst/>
              <a:gdLst>
                <a:gd name="T0" fmla="*/ 0 w 5603"/>
                <a:gd name="T1" fmla="*/ 3440 h 3440"/>
                <a:gd name="T2" fmla="*/ 560 w 5603"/>
                <a:gd name="T3" fmla="*/ 2202 h 3440"/>
                <a:gd name="T4" fmla="*/ 1119 w 5603"/>
                <a:gd name="T5" fmla="*/ 1239 h 3440"/>
                <a:gd name="T6" fmla="*/ 1680 w 5603"/>
                <a:gd name="T7" fmla="*/ 551 h 3440"/>
                <a:gd name="T8" fmla="*/ 2240 w 5603"/>
                <a:gd name="T9" fmla="*/ 137 h 3440"/>
                <a:gd name="T10" fmla="*/ 2801 w 5603"/>
                <a:gd name="T11" fmla="*/ 0 h 3440"/>
                <a:gd name="T12" fmla="*/ 3361 w 5603"/>
                <a:gd name="T13" fmla="*/ 137 h 3440"/>
                <a:gd name="T14" fmla="*/ 3921 w 5603"/>
                <a:gd name="T15" fmla="*/ 551 h 3440"/>
                <a:gd name="T16" fmla="*/ 4482 w 5603"/>
                <a:gd name="T17" fmla="*/ 1239 h 3440"/>
                <a:gd name="T18" fmla="*/ 5042 w 5603"/>
                <a:gd name="T19" fmla="*/ 2202 h 3440"/>
                <a:gd name="T20" fmla="*/ 5603 w 5603"/>
                <a:gd name="T21" fmla="*/ 3440 h 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3" h="3440">
                  <a:moveTo>
                    <a:pt x="0" y="3440"/>
                  </a:moveTo>
                  <a:lnTo>
                    <a:pt x="560" y="2202"/>
                  </a:lnTo>
                  <a:lnTo>
                    <a:pt x="1119" y="1239"/>
                  </a:lnTo>
                  <a:lnTo>
                    <a:pt x="1680" y="551"/>
                  </a:lnTo>
                  <a:lnTo>
                    <a:pt x="2240" y="137"/>
                  </a:lnTo>
                  <a:lnTo>
                    <a:pt x="2801" y="0"/>
                  </a:lnTo>
                  <a:lnTo>
                    <a:pt x="3361" y="137"/>
                  </a:lnTo>
                  <a:lnTo>
                    <a:pt x="3921" y="551"/>
                  </a:lnTo>
                  <a:lnTo>
                    <a:pt x="4482" y="1239"/>
                  </a:lnTo>
                  <a:lnTo>
                    <a:pt x="5042" y="2202"/>
                  </a:lnTo>
                  <a:lnTo>
                    <a:pt x="5603" y="344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" name="Line 81"/>
            <p:cNvSpPr>
              <a:spLocks noChangeShapeType="1"/>
            </p:cNvSpPr>
            <p:nvPr/>
          </p:nvSpPr>
          <p:spPr bwMode="auto">
            <a:xfrm>
              <a:off x="747713" y="4365626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" name="Line 82"/>
            <p:cNvSpPr>
              <a:spLocks noChangeShapeType="1"/>
            </p:cNvSpPr>
            <p:nvPr/>
          </p:nvSpPr>
          <p:spPr bwMode="auto">
            <a:xfrm>
              <a:off x="773113" y="43402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" name="Line 83"/>
            <p:cNvSpPr>
              <a:spLocks noChangeShapeType="1"/>
            </p:cNvSpPr>
            <p:nvPr/>
          </p:nvSpPr>
          <p:spPr bwMode="auto">
            <a:xfrm>
              <a:off x="1192213" y="33289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" name="Line 84"/>
            <p:cNvSpPr>
              <a:spLocks noChangeShapeType="1"/>
            </p:cNvSpPr>
            <p:nvPr/>
          </p:nvSpPr>
          <p:spPr bwMode="auto">
            <a:xfrm>
              <a:off x="1217613" y="33035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5" name="Line 85"/>
            <p:cNvSpPr>
              <a:spLocks noChangeShapeType="1"/>
            </p:cNvSpPr>
            <p:nvPr/>
          </p:nvSpPr>
          <p:spPr bwMode="auto">
            <a:xfrm>
              <a:off x="1638301" y="2982913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6" name="Line 86"/>
            <p:cNvSpPr>
              <a:spLocks noChangeShapeType="1"/>
            </p:cNvSpPr>
            <p:nvPr/>
          </p:nvSpPr>
          <p:spPr bwMode="auto">
            <a:xfrm>
              <a:off x="1662113" y="2959101"/>
              <a:ext cx="0" cy="4921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" name="Line 87"/>
            <p:cNvSpPr>
              <a:spLocks noChangeShapeType="1"/>
            </p:cNvSpPr>
            <p:nvPr/>
          </p:nvSpPr>
          <p:spPr bwMode="auto">
            <a:xfrm>
              <a:off x="2082801" y="2782888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" name="Line 88"/>
            <p:cNvSpPr>
              <a:spLocks noChangeShapeType="1"/>
            </p:cNvSpPr>
            <p:nvPr/>
          </p:nvSpPr>
          <p:spPr bwMode="auto">
            <a:xfrm>
              <a:off x="2108201" y="27574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" name="Line 89"/>
            <p:cNvSpPr>
              <a:spLocks noChangeShapeType="1"/>
            </p:cNvSpPr>
            <p:nvPr/>
          </p:nvSpPr>
          <p:spPr bwMode="auto">
            <a:xfrm>
              <a:off x="2527301" y="2673351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" name="Line 90"/>
            <p:cNvSpPr>
              <a:spLocks noChangeShapeType="1"/>
            </p:cNvSpPr>
            <p:nvPr/>
          </p:nvSpPr>
          <p:spPr bwMode="auto">
            <a:xfrm>
              <a:off x="2552701" y="2647951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" name="Line 91"/>
            <p:cNvSpPr>
              <a:spLocks noChangeShapeType="1"/>
            </p:cNvSpPr>
            <p:nvPr/>
          </p:nvSpPr>
          <p:spPr bwMode="auto">
            <a:xfrm>
              <a:off x="2971801" y="2638426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" name="Line 92"/>
            <p:cNvSpPr>
              <a:spLocks noChangeShapeType="1"/>
            </p:cNvSpPr>
            <p:nvPr/>
          </p:nvSpPr>
          <p:spPr bwMode="auto">
            <a:xfrm>
              <a:off x="2997201" y="26130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" name="Line 93"/>
            <p:cNvSpPr>
              <a:spLocks noChangeShapeType="1"/>
            </p:cNvSpPr>
            <p:nvPr/>
          </p:nvSpPr>
          <p:spPr bwMode="auto">
            <a:xfrm>
              <a:off x="3416301" y="2673351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4" name="Line 94"/>
            <p:cNvSpPr>
              <a:spLocks noChangeShapeType="1"/>
            </p:cNvSpPr>
            <p:nvPr/>
          </p:nvSpPr>
          <p:spPr bwMode="auto">
            <a:xfrm>
              <a:off x="3441701" y="2647951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5" name="Line 95"/>
            <p:cNvSpPr>
              <a:spLocks noChangeShapeType="1"/>
            </p:cNvSpPr>
            <p:nvPr/>
          </p:nvSpPr>
          <p:spPr bwMode="auto">
            <a:xfrm>
              <a:off x="3860801" y="27828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Line 96"/>
            <p:cNvSpPr>
              <a:spLocks noChangeShapeType="1"/>
            </p:cNvSpPr>
            <p:nvPr/>
          </p:nvSpPr>
          <p:spPr bwMode="auto">
            <a:xfrm>
              <a:off x="3886201" y="27574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Line 97"/>
            <p:cNvSpPr>
              <a:spLocks noChangeShapeType="1"/>
            </p:cNvSpPr>
            <p:nvPr/>
          </p:nvSpPr>
          <p:spPr bwMode="auto">
            <a:xfrm>
              <a:off x="4305301" y="2982913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Line 98"/>
            <p:cNvSpPr>
              <a:spLocks noChangeShapeType="1"/>
            </p:cNvSpPr>
            <p:nvPr/>
          </p:nvSpPr>
          <p:spPr bwMode="auto">
            <a:xfrm>
              <a:off x="4330701" y="2959101"/>
              <a:ext cx="0" cy="4921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Line 99"/>
            <p:cNvSpPr>
              <a:spLocks noChangeShapeType="1"/>
            </p:cNvSpPr>
            <p:nvPr/>
          </p:nvSpPr>
          <p:spPr bwMode="auto">
            <a:xfrm>
              <a:off x="4751388" y="33289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Line 100"/>
            <p:cNvSpPr>
              <a:spLocks noChangeShapeType="1"/>
            </p:cNvSpPr>
            <p:nvPr/>
          </p:nvSpPr>
          <p:spPr bwMode="auto">
            <a:xfrm>
              <a:off x="4775201" y="33035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Line 101"/>
            <p:cNvSpPr>
              <a:spLocks noChangeShapeType="1"/>
            </p:cNvSpPr>
            <p:nvPr/>
          </p:nvSpPr>
          <p:spPr bwMode="auto">
            <a:xfrm>
              <a:off x="5195888" y="4365626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Line 102"/>
            <p:cNvSpPr>
              <a:spLocks noChangeShapeType="1"/>
            </p:cNvSpPr>
            <p:nvPr/>
          </p:nvSpPr>
          <p:spPr bwMode="auto">
            <a:xfrm>
              <a:off x="5221288" y="43402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Line 103"/>
            <p:cNvSpPr>
              <a:spLocks noChangeShapeType="1"/>
            </p:cNvSpPr>
            <p:nvPr/>
          </p:nvSpPr>
          <p:spPr bwMode="auto">
            <a:xfrm flipV="1">
              <a:off x="773113" y="4360863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Line 104"/>
            <p:cNvSpPr>
              <a:spLocks noChangeShapeType="1"/>
            </p:cNvSpPr>
            <p:nvPr/>
          </p:nvSpPr>
          <p:spPr bwMode="auto">
            <a:xfrm flipV="1">
              <a:off x="785813" y="4332288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Line 105"/>
            <p:cNvSpPr>
              <a:spLocks noChangeShapeType="1"/>
            </p:cNvSpPr>
            <p:nvPr/>
          </p:nvSpPr>
          <p:spPr bwMode="auto">
            <a:xfrm flipV="1">
              <a:off x="798513" y="4305301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Line 106"/>
            <p:cNvSpPr>
              <a:spLocks noChangeShapeType="1"/>
            </p:cNvSpPr>
            <p:nvPr/>
          </p:nvSpPr>
          <p:spPr bwMode="auto">
            <a:xfrm flipV="1">
              <a:off x="809626" y="427672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Line 107"/>
            <p:cNvSpPr>
              <a:spLocks noChangeShapeType="1"/>
            </p:cNvSpPr>
            <p:nvPr/>
          </p:nvSpPr>
          <p:spPr bwMode="auto">
            <a:xfrm flipV="1">
              <a:off x="822326" y="42481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Line 108"/>
            <p:cNvSpPr>
              <a:spLocks noChangeShapeType="1"/>
            </p:cNvSpPr>
            <p:nvPr/>
          </p:nvSpPr>
          <p:spPr bwMode="auto">
            <a:xfrm flipV="1">
              <a:off x="833438" y="421957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Line 109"/>
            <p:cNvSpPr>
              <a:spLocks noChangeShapeType="1"/>
            </p:cNvSpPr>
            <p:nvPr/>
          </p:nvSpPr>
          <p:spPr bwMode="auto">
            <a:xfrm flipV="1">
              <a:off x="846138" y="41910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Line 110"/>
            <p:cNvSpPr>
              <a:spLocks noChangeShapeType="1"/>
            </p:cNvSpPr>
            <p:nvPr/>
          </p:nvSpPr>
          <p:spPr bwMode="auto">
            <a:xfrm flipV="1">
              <a:off x="858838" y="416242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Line 111"/>
            <p:cNvSpPr>
              <a:spLocks noChangeShapeType="1"/>
            </p:cNvSpPr>
            <p:nvPr/>
          </p:nvSpPr>
          <p:spPr bwMode="auto">
            <a:xfrm flipV="1">
              <a:off x="869951" y="4133851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Line 112"/>
            <p:cNvSpPr>
              <a:spLocks noChangeShapeType="1"/>
            </p:cNvSpPr>
            <p:nvPr/>
          </p:nvSpPr>
          <p:spPr bwMode="auto">
            <a:xfrm flipV="1">
              <a:off x="882651" y="41068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Line 113"/>
            <p:cNvSpPr>
              <a:spLocks noChangeShapeType="1"/>
            </p:cNvSpPr>
            <p:nvPr/>
          </p:nvSpPr>
          <p:spPr bwMode="auto">
            <a:xfrm flipV="1">
              <a:off x="895351" y="40782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Line 114"/>
            <p:cNvSpPr>
              <a:spLocks noChangeShapeType="1"/>
            </p:cNvSpPr>
            <p:nvPr/>
          </p:nvSpPr>
          <p:spPr bwMode="auto">
            <a:xfrm flipV="1">
              <a:off x="906463" y="40497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Line 115"/>
            <p:cNvSpPr>
              <a:spLocks noChangeShapeType="1"/>
            </p:cNvSpPr>
            <p:nvPr/>
          </p:nvSpPr>
          <p:spPr bwMode="auto">
            <a:xfrm flipV="1">
              <a:off x="920751" y="4021138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Line 116"/>
            <p:cNvSpPr>
              <a:spLocks noChangeShapeType="1"/>
            </p:cNvSpPr>
            <p:nvPr/>
          </p:nvSpPr>
          <p:spPr bwMode="auto">
            <a:xfrm flipV="1">
              <a:off x="931863" y="39925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Line 117"/>
            <p:cNvSpPr>
              <a:spLocks noChangeShapeType="1"/>
            </p:cNvSpPr>
            <p:nvPr/>
          </p:nvSpPr>
          <p:spPr bwMode="auto">
            <a:xfrm flipV="1">
              <a:off x="942976" y="3963988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Line 118"/>
            <p:cNvSpPr>
              <a:spLocks noChangeShapeType="1"/>
            </p:cNvSpPr>
            <p:nvPr/>
          </p:nvSpPr>
          <p:spPr bwMode="auto">
            <a:xfrm flipV="1">
              <a:off x="955676" y="3935413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Line 119"/>
            <p:cNvSpPr>
              <a:spLocks noChangeShapeType="1"/>
            </p:cNvSpPr>
            <p:nvPr/>
          </p:nvSpPr>
          <p:spPr bwMode="auto">
            <a:xfrm flipV="1">
              <a:off x="968376" y="39084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Line 120"/>
            <p:cNvSpPr>
              <a:spLocks noChangeShapeType="1"/>
            </p:cNvSpPr>
            <p:nvPr/>
          </p:nvSpPr>
          <p:spPr bwMode="auto">
            <a:xfrm flipV="1">
              <a:off x="981076" y="38798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Line 121"/>
            <p:cNvSpPr>
              <a:spLocks noChangeShapeType="1"/>
            </p:cNvSpPr>
            <p:nvPr/>
          </p:nvSpPr>
          <p:spPr bwMode="auto">
            <a:xfrm flipV="1">
              <a:off x="992188" y="38512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Line 122"/>
            <p:cNvSpPr>
              <a:spLocks noChangeShapeType="1"/>
            </p:cNvSpPr>
            <p:nvPr/>
          </p:nvSpPr>
          <p:spPr bwMode="auto">
            <a:xfrm flipV="1">
              <a:off x="1004888" y="382270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Line 123"/>
            <p:cNvSpPr>
              <a:spLocks noChangeShapeType="1"/>
            </p:cNvSpPr>
            <p:nvPr/>
          </p:nvSpPr>
          <p:spPr bwMode="auto">
            <a:xfrm flipV="1">
              <a:off x="1017588" y="37941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Line 124"/>
            <p:cNvSpPr>
              <a:spLocks noChangeShapeType="1"/>
            </p:cNvSpPr>
            <p:nvPr/>
          </p:nvSpPr>
          <p:spPr bwMode="auto">
            <a:xfrm flipV="1">
              <a:off x="1028701" y="376555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Line 125"/>
            <p:cNvSpPr>
              <a:spLocks noChangeShapeType="1"/>
            </p:cNvSpPr>
            <p:nvPr/>
          </p:nvSpPr>
          <p:spPr bwMode="auto">
            <a:xfrm flipV="1">
              <a:off x="1041401" y="373697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Line 126"/>
            <p:cNvSpPr>
              <a:spLocks noChangeShapeType="1"/>
            </p:cNvSpPr>
            <p:nvPr/>
          </p:nvSpPr>
          <p:spPr bwMode="auto">
            <a:xfrm flipV="1">
              <a:off x="1054101" y="37099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Line 127"/>
            <p:cNvSpPr>
              <a:spLocks noChangeShapeType="1"/>
            </p:cNvSpPr>
            <p:nvPr/>
          </p:nvSpPr>
          <p:spPr bwMode="auto">
            <a:xfrm flipV="1">
              <a:off x="1065213" y="368141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Line 128"/>
            <p:cNvSpPr>
              <a:spLocks noChangeShapeType="1"/>
            </p:cNvSpPr>
            <p:nvPr/>
          </p:nvSpPr>
          <p:spPr bwMode="auto">
            <a:xfrm flipV="1">
              <a:off x="1077913" y="365283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Line 129"/>
            <p:cNvSpPr>
              <a:spLocks noChangeShapeType="1"/>
            </p:cNvSpPr>
            <p:nvPr/>
          </p:nvSpPr>
          <p:spPr bwMode="auto">
            <a:xfrm flipV="1">
              <a:off x="1090613" y="3624263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Line 130"/>
            <p:cNvSpPr>
              <a:spLocks noChangeShapeType="1"/>
            </p:cNvSpPr>
            <p:nvPr/>
          </p:nvSpPr>
          <p:spPr bwMode="auto">
            <a:xfrm flipV="1">
              <a:off x="1101726" y="35956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Line 131"/>
            <p:cNvSpPr>
              <a:spLocks noChangeShapeType="1"/>
            </p:cNvSpPr>
            <p:nvPr/>
          </p:nvSpPr>
          <p:spPr bwMode="auto">
            <a:xfrm flipV="1">
              <a:off x="1114426" y="3567113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Line 132"/>
            <p:cNvSpPr>
              <a:spLocks noChangeShapeType="1"/>
            </p:cNvSpPr>
            <p:nvPr/>
          </p:nvSpPr>
          <p:spPr bwMode="auto">
            <a:xfrm flipV="1">
              <a:off x="1127126" y="3538538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Line 133"/>
            <p:cNvSpPr>
              <a:spLocks noChangeShapeType="1"/>
            </p:cNvSpPr>
            <p:nvPr/>
          </p:nvSpPr>
          <p:spPr bwMode="auto">
            <a:xfrm flipV="1">
              <a:off x="1138238" y="35115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Line 134"/>
            <p:cNvSpPr>
              <a:spLocks noChangeShapeType="1"/>
            </p:cNvSpPr>
            <p:nvPr/>
          </p:nvSpPr>
          <p:spPr bwMode="auto">
            <a:xfrm flipV="1">
              <a:off x="1150938" y="34829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Line 135"/>
            <p:cNvSpPr>
              <a:spLocks noChangeShapeType="1"/>
            </p:cNvSpPr>
            <p:nvPr/>
          </p:nvSpPr>
          <p:spPr bwMode="auto">
            <a:xfrm flipV="1">
              <a:off x="1163638" y="3454401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Line 136"/>
            <p:cNvSpPr>
              <a:spLocks noChangeShapeType="1"/>
            </p:cNvSpPr>
            <p:nvPr/>
          </p:nvSpPr>
          <p:spPr bwMode="auto">
            <a:xfrm flipV="1">
              <a:off x="1174751" y="34258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Line 137"/>
            <p:cNvSpPr>
              <a:spLocks noChangeShapeType="1"/>
            </p:cNvSpPr>
            <p:nvPr/>
          </p:nvSpPr>
          <p:spPr bwMode="auto">
            <a:xfrm flipV="1">
              <a:off x="1187451" y="33972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Line 138"/>
            <p:cNvSpPr>
              <a:spLocks noChangeShapeType="1"/>
            </p:cNvSpPr>
            <p:nvPr/>
          </p:nvSpPr>
          <p:spPr bwMode="auto">
            <a:xfrm flipV="1">
              <a:off x="1198563" y="336867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Line 139"/>
            <p:cNvSpPr>
              <a:spLocks noChangeShapeType="1"/>
            </p:cNvSpPr>
            <p:nvPr/>
          </p:nvSpPr>
          <p:spPr bwMode="auto">
            <a:xfrm flipV="1">
              <a:off x="1211263" y="334010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Line 140"/>
            <p:cNvSpPr>
              <a:spLocks noChangeShapeType="1"/>
            </p:cNvSpPr>
            <p:nvPr/>
          </p:nvSpPr>
          <p:spPr bwMode="auto">
            <a:xfrm flipV="1">
              <a:off x="1230313" y="3316288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Line 141"/>
            <p:cNvSpPr>
              <a:spLocks noChangeShapeType="1"/>
            </p:cNvSpPr>
            <p:nvPr/>
          </p:nvSpPr>
          <p:spPr bwMode="auto">
            <a:xfrm flipV="1">
              <a:off x="1258888" y="329406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Line 142"/>
            <p:cNvSpPr>
              <a:spLocks noChangeShapeType="1"/>
            </p:cNvSpPr>
            <p:nvPr/>
          </p:nvSpPr>
          <p:spPr bwMode="auto">
            <a:xfrm flipV="1">
              <a:off x="1287463" y="327183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Line 143"/>
            <p:cNvSpPr>
              <a:spLocks noChangeShapeType="1"/>
            </p:cNvSpPr>
            <p:nvPr/>
          </p:nvSpPr>
          <p:spPr bwMode="auto">
            <a:xfrm flipV="1">
              <a:off x="1316038" y="32496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Line 144"/>
            <p:cNvSpPr>
              <a:spLocks noChangeShapeType="1"/>
            </p:cNvSpPr>
            <p:nvPr/>
          </p:nvSpPr>
          <p:spPr bwMode="auto">
            <a:xfrm flipV="1">
              <a:off x="1344613" y="32289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Line 145"/>
            <p:cNvSpPr>
              <a:spLocks noChangeShapeType="1"/>
            </p:cNvSpPr>
            <p:nvPr/>
          </p:nvSpPr>
          <p:spPr bwMode="auto">
            <a:xfrm flipV="1">
              <a:off x="1373188" y="3205163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Line 146"/>
            <p:cNvSpPr>
              <a:spLocks noChangeShapeType="1"/>
            </p:cNvSpPr>
            <p:nvPr/>
          </p:nvSpPr>
          <p:spPr bwMode="auto">
            <a:xfrm flipV="1">
              <a:off x="1400176" y="3182938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Line 147"/>
            <p:cNvSpPr>
              <a:spLocks noChangeShapeType="1"/>
            </p:cNvSpPr>
            <p:nvPr/>
          </p:nvSpPr>
          <p:spPr bwMode="auto">
            <a:xfrm flipV="1">
              <a:off x="1428751" y="316230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Line 148"/>
            <p:cNvSpPr>
              <a:spLocks noChangeShapeType="1"/>
            </p:cNvSpPr>
            <p:nvPr/>
          </p:nvSpPr>
          <p:spPr bwMode="auto">
            <a:xfrm flipV="1">
              <a:off x="1457326" y="31400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Line 149"/>
            <p:cNvSpPr>
              <a:spLocks noChangeShapeType="1"/>
            </p:cNvSpPr>
            <p:nvPr/>
          </p:nvSpPr>
          <p:spPr bwMode="auto">
            <a:xfrm flipV="1">
              <a:off x="1485901" y="311785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Line 150"/>
            <p:cNvSpPr>
              <a:spLocks noChangeShapeType="1"/>
            </p:cNvSpPr>
            <p:nvPr/>
          </p:nvSpPr>
          <p:spPr bwMode="auto">
            <a:xfrm flipV="1">
              <a:off x="1514476" y="309562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Line 151"/>
            <p:cNvSpPr>
              <a:spLocks noChangeShapeType="1"/>
            </p:cNvSpPr>
            <p:nvPr/>
          </p:nvSpPr>
          <p:spPr bwMode="auto">
            <a:xfrm flipV="1">
              <a:off x="1543051" y="30734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Line 152"/>
            <p:cNvSpPr>
              <a:spLocks noChangeShapeType="1"/>
            </p:cNvSpPr>
            <p:nvPr/>
          </p:nvSpPr>
          <p:spPr bwMode="auto">
            <a:xfrm flipV="1">
              <a:off x="1571626" y="305117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Line 153"/>
            <p:cNvSpPr>
              <a:spLocks noChangeShapeType="1"/>
            </p:cNvSpPr>
            <p:nvPr/>
          </p:nvSpPr>
          <p:spPr bwMode="auto">
            <a:xfrm flipV="1">
              <a:off x="1598613" y="3030538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Line 154"/>
            <p:cNvSpPr>
              <a:spLocks noChangeShapeType="1"/>
            </p:cNvSpPr>
            <p:nvPr/>
          </p:nvSpPr>
          <p:spPr bwMode="auto">
            <a:xfrm flipV="1">
              <a:off x="1627188" y="3006726"/>
              <a:ext cx="4763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Line 155"/>
            <p:cNvSpPr>
              <a:spLocks noChangeShapeType="1"/>
            </p:cNvSpPr>
            <p:nvPr/>
          </p:nvSpPr>
          <p:spPr bwMode="auto">
            <a:xfrm flipV="1">
              <a:off x="1655763" y="29845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Line 156"/>
            <p:cNvSpPr>
              <a:spLocks noChangeShapeType="1"/>
            </p:cNvSpPr>
            <p:nvPr/>
          </p:nvSpPr>
          <p:spPr bwMode="auto">
            <a:xfrm flipV="1">
              <a:off x="1684338" y="29718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Line 157"/>
            <p:cNvSpPr>
              <a:spLocks noChangeShapeType="1"/>
            </p:cNvSpPr>
            <p:nvPr/>
          </p:nvSpPr>
          <p:spPr bwMode="auto">
            <a:xfrm flipV="1">
              <a:off x="1712913" y="29591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Line 158"/>
            <p:cNvSpPr>
              <a:spLocks noChangeShapeType="1"/>
            </p:cNvSpPr>
            <p:nvPr/>
          </p:nvSpPr>
          <p:spPr bwMode="auto">
            <a:xfrm flipV="1">
              <a:off x="1741488" y="29464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Line 159"/>
            <p:cNvSpPr>
              <a:spLocks noChangeShapeType="1"/>
            </p:cNvSpPr>
            <p:nvPr/>
          </p:nvSpPr>
          <p:spPr bwMode="auto">
            <a:xfrm flipV="1">
              <a:off x="1770063" y="29337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Line 160"/>
            <p:cNvSpPr>
              <a:spLocks noChangeShapeType="1"/>
            </p:cNvSpPr>
            <p:nvPr/>
          </p:nvSpPr>
          <p:spPr bwMode="auto">
            <a:xfrm flipV="1">
              <a:off x="1797051" y="292100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Line 161"/>
            <p:cNvSpPr>
              <a:spLocks noChangeShapeType="1"/>
            </p:cNvSpPr>
            <p:nvPr/>
          </p:nvSpPr>
          <p:spPr bwMode="auto">
            <a:xfrm flipV="1">
              <a:off x="1825626" y="2906713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Line 162"/>
            <p:cNvSpPr>
              <a:spLocks noChangeShapeType="1"/>
            </p:cNvSpPr>
            <p:nvPr/>
          </p:nvSpPr>
          <p:spPr bwMode="auto">
            <a:xfrm flipV="1">
              <a:off x="1854201" y="28940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Line 163"/>
            <p:cNvSpPr>
              <a:spLocks noChangeShapeType="1"/>
            </p:cNvSpPr>
            <p:nvPr/>
          </p:nvSpPr>
          <p:spPr bwMode="auto">
            <a:xfrm flipV="1">
              <a:off x="1882776" y="28813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Line 164"/>
            <p:cNvSpPr>
              <a:spLocks noChangeShapeType="1"/>
            </p:cNvSpPr>
            <p:nvPr/>
          </p:nvSpPr>
          <p:spPr bwMode="auto">
            <a:xfrm flipV="1">
              <a:off x="1911351" y="28686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Line 165"/>
            <p:cNvSpPr>
              <a:spLocks noChangeShapeType="1"/>
            </p:cNvSpPr>
            <p:nvPr/>
          </p:nvSpPr>
          <p:spPr bwMode="auto">
            <a:xfrm flipV="1">
              <a:off x="1939926" y="28559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Line 166"/>
            <p:cNvSpPr>
              <a:spLocks noChangeShapeType="1"/>
            </p:cNvSpPr>
            <p:nvPr/>
          </p:nvSpPr>
          <p:spPr bwMode="auto">
            <a:xfrm flipV="1">
              <a:off x="1968501" y="28432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Line 167"/>
            <p:cNvSpPr>
              <a:spLocks noChangeShapeType="1"/>
            </p:cNvSpPr>
            <p:nvPr/>
          </p:nvSpPr>
          <p:spPr bwMode="auto">
            <a:xfrm flipV="1">
              <a:off x="1995488" y="2830513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Line 168"/>
            <p:cNvSpPr>
              <a:spLocks noChangeShapeType="1"/>
            </p:cNvSpPr>
            <p:nvPr/>
          </p:nvSpPr>
          <p:spPr bwMode="auto">
            <a:xfrm flipV="1">
              <a:off x="2024063" y="2817813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Line 169"/>
            <p:cNvSpPr>
              <a:spLocks noChangeShapeType="1"/>
            </p:cNvSpPr>
            <p:nvPr/>
          </p:nvSpPr>
          <p:spPr bwMode="auto">
            <a:xfrm flipV="1">
              <a:off x="2052638" y="28051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Line 170"/>
            <p:cNvSpPr>
              <a:spLocks noChangeShapeType="1"/>
            </p:cNvSpPr>
            <p:nvPr/>
          </p:nvSpPr>
          <p:spPr bwMode="auto">
            <a:xfrm flipV="1">
              <a:off x="2081213" y="27924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Line 171"/>
            <p:cNvSpPr>
              <a:spLocks noChangeShapeType="1"/>
            </p:cNvSpPr>
            <p:nvPr/>
          </p:nvSpPr>
          <p:spPr bwMode="auto">
            <a:xfrm flipV="1">
              <a:off x="2109788" y="27813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Line 172"/>
            <p:cNvSpPr>
              <a:spLocks noChangeShapeType="1"/>
            </p:cNvSpPr>
            <p:nvPr/>
          </p:nvSpPr>
          <p:spPr bwMode="auto">
            <a:xfrm flipV="1">
              <a:off x="2138363" y="27733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Line 173"/>
            <p:cNvSpPr>
              <a:spLocks noChangeShapeType="1"/>
            </p:cNvSpPr>
            <p:nvPr/>
          </p:nvSpPr>
          <p:spPr bwMode="auto">
            <a:xfrm flipV="1">
              <a:off x="2166938" y="27670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Line 174"/>
            <p:cNvSpPr>
              <a:spLocks noChangeShapeType="1"/>
            </p:cNvSpPr>
            <p:nvPr/>
          </p:nvSpPr>
          <p:spPr bwMode="auto">
            <a:xfrm flipV="1">
              <a:off x="2193926" y="2760663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Line 175"/>
            <p:cNvSpPr>
              <a:spLocks noChangeShapeType="1"/>
            </p:cNvSpPr>
            <p:nvPr/>
          </p:nvSpPr>
          <p:spPr bwMode="auto">
            <a:xfrm flipV="1">
              <a:off x="2222501" y="2752726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Line 176"/>
            <p:cNvSpPr>
              <a:spLocks noChangeShapeType="1"/>
            </p:cNvSpPr>
            <p:nvPr/>
          </p:nvSpPr>
          <p:spPr bwMode="auto">
            <a:xfrm flipV="1">
              <a:off x="2251076" y="27463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Line 177"/>
            <p:cNvSpPr>
              <a:spLocks noChangeShapeType="1"/>
            </p:cNvSpPr>
            <p:nvPr/>
          </p:nvSpPr>
          <p:spPr bwMode="auto">
            <a:xfrm flipV="1">
              <a:off x="2279651" y="273843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Line 178"/>
            <p:cNvSpPr>
              <a:spLocks noChangeShapeType="1"/>
            </p:cNvSpPr>
            <p:nvPr/>
          </p:nvSpPr>
          <p:spPr bwMode="auto">
            <a:xfrm flipV="1">
              <a:off x="2308226" y="273208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Line 179"/>
            <p:cNvSpPr>
              <a:spLocks noChangeShapeType="1"/>
            </p:cNvSpPr>
            <p:nvPr/>
          </p:nvSpPr>
          <p:spPr bwMode="auto">
            <a:xfrm flipV="1">
              <a:off x="2336801" y="27257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Line 180"/>
            <p:cNvSpPr>
              <a:spLocks noChangeShapeType="1"/>
            </p:cNvSpPr>
            <p:nvPr/>
          </p:nvSpPr>
          <p:spPr bwMode="auto">
            <a:xfrm flipV="1">
              <a:off x="2365376" y="27178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Line 181"/>
            <p:cNvSpPr>
              <a:spLocks noChangeShapeType="1"/>
            </p:cNvSpPr>
            <p:nvPr/>
          </p:nvSpPr>
          <p:spPr bwMode="auto">
            <a:xfrm flipV="1">
              <a:off x="2392363" y="271145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Line 182"/>
            <p:cNvSpPr>
              <a:spLocks noChangeShapeType="1"/>
            </p:cNvSpPr>
            <p:nvPr/>
          </p:nvSpPr>
          <p:spPr bwMode="auto">
            <a:xfrm flipV="1">
              <a:off x="2420938" y="27051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Line 183"/>
            <p:cNvSpPr>
              <a:spLocks noChangeShapeType="1"/>
            </p:cNvSpPr>
            <p:nvPr/>
          </p:nvSpPr>
          <p:spPr bwMode="auto">
            <a:xfrm flipV="1">
              <a:off x="2449513" y="26971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Line 184"/>
            <p:cNvSpPr>
              <a:spLocks noChangeShapeType="1"/>
            </p:cNvSpPr>
            <p:nvPr/>
          </p:nvSpPr>
          <p:spPr bwMode="auto">
            <a:xfrm flipV="1">
              <a:off x="2478088" y="26908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Line 185"/>
            <p:cNvSpPr>
              <a:spLocks noChangeShapeType="1"/>
            </p:cNvSpPr>
            <p:nvPr/>
          </p:nvSpPr>
          <p:spPr bwMode="auto">
            <a:xfrm flipV="1">
              <a:off x="2506663" y="26828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Line 186"/>
            <p:cNvSpPr>
              <a:spLocks noChangeShapeType="1"/>
            </p:cNvSpPr>
            <p:nvPr/>
          </p:nvSpPr>
          <p:spPr bwMode="auto">
            <a:xfrm flipV="1">
              <a:off x="2535238" y="267652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Line 187"/>
            <p:cNvSpPr>
              <a:spLocks noChangeShapeType="1"/>
            </p:cNvSpPr>
            <p:nvPr/>
          </p:nvSpPr>
          <p:spPr bwMode="auto">
            <a:xfrm>
              <a:off x="2563813" y="26717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Line 188"/>
            <p:cNvSpPr>
              <a:spLocks noChangeShapeType="1"/>
            </p:cNvSpPr>
            <p:nvPr/>
          </p:nvSpPr>
          <p:spPr bwMode="auto">
            <a:xfrm flipV="1">
              <a:off x="2590801" y="267017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Line 189"/>
            <p:cNvSpPr>
              <a:spLocks noChangeShapeType="1"/>
            </p:cNvSpPr>
            <p:nvPr/>
          </p:nvSpPr>
          <p:spPr bwMode="auto">
            <a:xfrm>
              <a:off x="2619376" y="266858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Line 190"/>
            <p:cNvSpPr>
              <a:spLocks noChangeShapeType="1"/>
            </p:cNvSpPr>
            <p:nvPr/>
          </p:nvSpPr>
          <p:spPr bwMode="auto">
            <a:xfrm flipV="1">
              <a:off x="2647951" y="26654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Line 191"/>
            <p:cNvSpPr>
              <a:spLocks noChangeShapeType="1"/>
            </p:cNvSpPr>
            <p:nvPr/>
          </p:nvSpPr>
          <p:spPr bwMode="auto">
            <a:xfrm>
              <a:off x="2676526" y="266382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Line 192"/>
            <p:cNvSpPr>
              <a:spLocks noChangeShapeType="1"/>
            </p:cNvSpPr>
            <p:nvPr/>
          </p:nvSpPr>
          <p:spPr bwMode="auto">
            <a:xfrm flipV="1">
              <a:off x="2705101" y="26606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Line 193"/>
            <p:cNvSpPr>
              <a:spLocks noChangeShapeType="1"/>
            </p:cNvSpPr>
            <p:nvPr/>
          </p:nvSpPr>
          <p:spPr bwMode="auto">
            <a:xfrm>
              <a:off x="2733676" y="26590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Line 194"/>
            <p:cNvSpPr>
              <a:spLocks noChangeShapeType="1"/>
            </p:cNvSpPr>
            <p:nvPr/>
          </p:nvSpPr>
          <p:spPr bwMode="auto">
            <a:xfrm flipV="1">
              <a:off x="2762251" y="265588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Line 195"/>
            <p:cNvSpPr>
              <a:spLocks noChangeShapeType="1"/>
            </p:cNvSpPr>
            <p:nvPr/>
          </p:nvSpPr>
          <p:spPr bwMode="auto">
            <a:xfrm>
              <a:off x="2789238" y="26543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Line 196"/>
            <p:cNvSpPr>
              <a:spLocks noChangeShapeType="1"/>
            </p:cNvSpPr>
            <p:nvPr/>
          </p:nvSpPr>
          <p:spPr bwMode="auto">
            <a:xfrm flipV="1">
              <a:off x="2817813" y="2651126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Line 197"/>
            <p:cNvSpPr>
              <a:spLocks noChangeShapeType="1"/>
            </p:cNvSpPr>
            <p:nvPr/>
          </p:nvSpPr>
          <p:spPr bwMode="auto">
            <a:xfrm>
              <a:off x="2846388" y="26495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Line 198"/>
            <p:cNvSpPr>
              <a:spLocks noChangeShapeType="1"/>
            </p:cNvSpPr>
            <p:nvPr/>
          </p:nvSpPr>
          <p:spPr bwMode="auto">
            <a:xfrm flipV="1">
              <a:off x="2874963" y="26463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Line 199"/>
            <p:cNvSpPr>
              <a:spLocks noChangeShapeType="1"/>
            </p:cNvSpPr>
            <p:nvPr/>
          </p:nvSpPr>
          <p:spPr bwMode="auto">
            <a:xfrm>
              <a:off x="2903538" y="264477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" name="Line 200"/>
            <p:cNvSpPr>
              <a:spLocks noChangeShapeType="1"/>
            </p:cNvSpPr>
            <p:nvPr/>
          </p:nvSpPr>
          <p:spPr bwMode="auto">
            <a:xfrm flipV="1">
              <a:off x="2932113" y="26416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Line 201"/>
            <p:cNvSpPr>
              <a:spLocks noChangeShapeType="1"/>
            </p:cNvSpPr>
            <p:nvPr/>
          </p:nvSpPr>
          <p:spPr bwMode="auto">
            <a:xfrm>
              <a:off x="2960688" y="26400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Line 202"/>
            <p:cNvSpPr>
              <a:spLocks noChangeShapeType="1"/>
            </p:cNvSpPr>
            <p:nvPr/>
          </p:nvSpPr>
          <p:spPr bwMode="auto">
            <a:xfrm flipV="1">
              <a:off x="2987676" y="263842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Line 203"/>
            <p:cNvSpPr>
              <a:spLocks noChangeShapeType="1"/>
            </p:cNvSpPr>
            <p:nvPr/>
          </p:nvSpPr>
          <p:spPr bwMode="auto">
            <a:xfrm>
              <a:off x="3016251" y="2640013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Line 204"/>
            <p:cNvSpPr>
              <a:spLocks noChangeShapeType="1"/>
            </p:cNvSpPr>
            <p:nvPr/>
          </p:nvSpPr>
          <p:spPr bwMode="auto">
            <a:xfrm>
              <a:off x="3044826" y="264160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0" name="Group 406"/>
          <p:cNvGrpSpPr>
            <a:grpSpLocks/>
          </p:cNvGrpSpPr>
          <p:nvPr/>
        </p:nvGrpSpPr>
        <p:grpSpPr bwMode="auto">
          <a:xfrm>
            <a:off x="746203" y="918"/>
            <a:ext cx="4501028" cy="4394871"/>
            <a:chOff x="470" y="917"/>
            <a:chExt cx="2835" cy="4394871"/>
          </a:xfrm>
        </p:grpSpPr>
        <p:sp>
          <p:nvSpPr>
            <p:cNvPr id="25" name="Line 206"/>
            <p:cNvSpPr>
              <a:spLocks noChangeShapeType="1"/>
            </p:cNvSpPr>
            <p:nvPr/>
          </p:nvSpPr>
          <p:spPr bwMode="auto">
            <a:xfrm>
              <a:off x="1936" y="2644775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207"/>
            <p:cNvSpPr>
              <a:spLocks noChangeShapeType="1"/>
            </p:cNvSpPr>
            <p:nvPr/>
          </p:nvSpPr>
          <p:spPr bwMode="auto">
            <a:xfrm>
              <a:off x="1954" y="2646362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08"/>
            <p:cNvSpPr>
              <a:spLocks noChangeShapeType="1"/>
            </p:cNvSpPr>
            <p:nvPr/>
          </p:nvSpPr>
          <p:spPr bwMode="auto">
            <a:xfrm>
              <a:off x="1972" y="26479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09"/>
            <p:cNvSpPr>
              <a:spLocks noChangeShapeType="1"/>
            </p:cNvSpPr>
            <p:nvPr/>
          </p:nvSpPr>
          <p:spPr bwMode="auto">
            <a:xfrm>
              <a:off x="1989" y="2651125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210"/>
            <p:cNvSpPr>
              <a:spLocks noChangeShapeType="1"/>
            </p:cNvSpPr>
            <p:nvPr/>
          </p:nvSpPr>
          <p:spPr bwMode="auto">
            <a:xfrm>
              <a:off x="2007" y="2652712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211"/>
            <p:cNvSpPr>
              <a:spLocks noChangeShapeType="1"/>
            </p:cNvSpPr>
            <p:nvPr/>
          </p:nvSpPr>
          <p:spPr bwMode="auto">
            <a:xfrm>
              <a:off x="2025" y="2654300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Line 212"/>
            <p:cNvSpPr>
              <a:spLocks noChangeShapeType="1"/>
            </p:cNvSpPr>
            <p:nvPr/>
          </p:nvSpPr>
          <p:spPr bwMode="auto">
            <a:xfrm>
              <a:off x="2043" y="2657475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Line 213"/>
            <p:cNvSpPr>
              <a:spLocks noChangeShapeType="1"/>
            </p:cNvSpPr>
            <p:nvPr/>
          </p:nvSpPr>
          <p:spPr bwMode="auto">
            <a:xfrm>
              <a:off x="2061" y="2659062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Line 214"/>
            <p:cNvSpPr>
              <a:spLocks noChangeShapeType="1"/>
            </p:cNvSpPr>
            <p:nvPr/>
          </p:nvSpPr>
          <p:spPr bwMode="auto">
            <a:xfrm>
              <a:off x="2079" y="26622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Line 215"/>
            <p:cNvSpPr>
              <a:spLocks noChangeShapeType="1"/>
            </p:cNvSpPr>
            <p:nvPr/>
          </p:nvSpPr>
          <p:spPr bwMode="auto">
            <a:xfrm>
              <a:off x="2097" y="2663825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Line 216"/>
            <p:cNvSpPr>
              <a:spLocks noChangeShapeType="1"/>
            </p:cNvSpPr>
            <p:nvPr/>
          </p:nvSpPr>
          <p:spPr bwMode="auto">
            <a:xfrm>
              <a:off x="2114" y="2667000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Line 217"/>
            <p:cNvSpPr>
              <a:spLocks noChangeShapeType="1"/>
            </p:cNvSpPr>
            <p:nvPr/>
          </p:nvSpPr>
          <p:spPr bwMode="auto">
            <a:xfrm>
              <a:off x="2132" y="266858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Line 218"/>
            <p:cNvSpPr>
              <a:spLocks noChangeShapeType="1"/>
            </p:cNvSpPr>
            <p:nvPr/>
          </p:nvSpPr>
          <p:spPr bwMode="auto">
            <a:xfrm>
              <a:off x="2150" y="2671762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Line 219"/>
            <p:cNvSpPr>
              <a:spLocks noChangeShapeType="1"/>
            </p:cNvSpPr>
            <p:nvPr/>
          </p:nvSpPr>
          <p:spPr bwMode="auto">
            <a:xfrm>
              <a:off x="2168" y="26733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Line 220"/>
            <p:cNvSpPr>
              <a:spLocks noChangeShapeType="1"/>
            </p:cNvSpPr>
            <p:nvPr/>
          </p:nvSpPr>
          <p:spPr bwMode="auto">
            <a:xfrm>
              <a:off x="2186" y="268128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Line 221"/>
            <p:cNvSpPr>
              <a:spLocks noChangeShapeType="1"/>
            </p:cNvSpPr>
            <p:nvPr/>
          </p:nvSpPr>
          <p:spPr bwMode="auto">
            <a:xfrm>
              <a:off x="2204" y="26876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Line 222"/>
            <p:cNvSpPr>
              <a:spLocks noChangeShapeType="1"/>
            </p:cNvSpPr>
            <p:nvPr/>
          </p:nvSpPr>
          <p:spPr bwMode="auto">
            <a:xfrm>
              <a:off x="2222" y="2693987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Line 223"/>
            <p:cNvSpPr>
              <a:spLocks noChangeShapeType="1"/>
            </p:cNvSpPr>
            <p:nvPr/>
          </p:nvSpPr>
          <p:spPr bwMode="auto">
            <a:xfrm>
              <a:off x="2239" y="2700337"/>
              <a:ext cx="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Line 224"/>
            <p:cNvSpPr>
              <a:spLocks noChangeShapeType="1"/>
            </p:cNvSpPr>
            <p:nvPr/>
          </p:nvSpPr>
          <p:spPr bwMode="auto">
            <a:xfrm>
              <a:off x="2257" y="2708275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Line 225"/>
            <p:cNvSpPr>
              <a:spLocks noChangeShapeType="1"/>
            </p:cNvSpPr>
            <p:nvPr/>
          </p:nvSpPr>
          <p:spPr bwMode="auto">
            <a:xfrm>
              <a:off x="2275" y="2714625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Line 226"/>
            <p:cNvSpPr>
              <a:spLocks noChangeShapeType="1"/>
            </p:cNvSpPr>
            <p:nvPr/>
          </p:nvSpPr>
          <p:spPr bwMode="auto">
            <a:xfrm>
              <a:off x="2293" y="2722562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Line 227"/>
            <p:cNvSpPr>
              <a:spLocks noChangeShapeType="1"/>
            </p:cNvSpPr>
            <p:nvPr/>
          </p:nvSpPr>
          <p:spPr bwMode="auto">
            <a:xfrm>
              <a:off x="2311" y="2728912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Line 228"/>
            <p:cNvSpPr>
              <a:spLocks noChangeShapeType="1"/>
            </p:cNvSpPr>
            <p:nvPr/>
          </p:nvSpPr>
          <p:spPr bwMode="auto">
            <a:xfrm>
              <a:off x="2329" y="2735262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Line 229"/>
            <p:cNvSpPr>
              <a:spLocks noChangeShapeType="1"/>
            </p:cNvSpPr>
            <p:nvPr/>
          </p:nvSpPr>
          <p:spPr bwMode="auto">
            <a:xfrm>
              <a:off x="2347" y="274320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Line 230"/>
            <p:cNvSpPr>
              <a:spLocks noChangeShapeType="1"/>
            </p:cNvSpPr>
            <p:nvPr/>
          </p:nvSpPr>
          <p:spPr bwMode="auto">
            <a:xfrm>
              <a:off x="2364" y="2749550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Line 231"/>
            <p:cNvSpPr>
              <a:spLocks noChangeShapeType="1"/>
            </p:cNvSpPr>
            <p:nvPr/>
          </p:nvSpPr>
          <p:spPr bwMode="auto">
            <a:xfrm>
              <a:off x="2382" y="2755900"/>
              <a:ext cx="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Line 232"/>
            <p:cNvSpPr>
              <a:spLocks noChangeShapeType="1"/>
            </p:cNvSpPr>
            <p:nvPr/>
          </p:nvSpPr>
          <p:spPr bwMode="auto">
            <a:xfrm>
              <a:off x="2400" y="2763837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Line 233"/>
            <p:cNvSpPr>
              <a:spLocks noChangeShapeType="1"/>
            </p:cNvSpPr>
            <p:nvPr/>
          </p:nvSpPr>
          <p:spPr bwMode="auto">
            <a:xfrm>
              <a:off x="2418" y="2770187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Line 234"/>
            <p:cNvSpPr>
              <a:spLocks noChangeShapeType="1"/>
            </p:cNvSpPr>
            <p:nvPr/>
          </p:nvSpPr>
          <p:spPr bwMode="auto">
            <a:xfrm>
              <a:off x="2436" y="2778125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Line 235"/>
            <p:cNvSpPr>
              <a:spLocks noChangeShapeType="1"/>
            </p:cNvSpPr>
            <p:nvPr/>
          </p:nvSpPr>
          <p:spPr bwMode="auto">
            <a:xfrm>
              <a:off x="2454" y="2786062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Line 236"/>
            <p:cNvSpPr>
              <a:spLocks noChangeShapeType="1"/>
            </p:cNvSpPr>
            <p:nvPr/>
          </p:nvSpPr>
          <p:spPr bwMode="auto">
            <a:xfrm>
              <a:off x="2472" y="2798762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Line 237"/>
            <p:cNvSpPr>
              <a:spLocks noChangeShapeType="1"/>
            </p:cNvSpPr>
            <p:nvPr/>
          </p:nvSpPr>
          <p:spPr bwMode="auto">
            <a:xfrm>
              <a:off x="2489" y="2813050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Line 238"/>
            <p:cNvSpPr>
              <a:spLocks noChangeShapeType="1"/>
            </p:cNvSpPr>
            <p:nvPr/>
          </p:nvSpPr>
          <p:spPr bwMode="auto">
            <a:xfrm>
              <a:off x="2507" y="2825750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Line 239"/>
            <p:cNvSpPr>
              <a:spLocks noChangeShapeType="1"/>
            </p:cNvSpPr>
            <p:nvPr/>
          </p:nvSpPr>
          <p:spPr bwMode="auto">
            <a:xfrm>
              <a:off x="2525" y="28384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Line 240"/>
            <p:cNvSpPr>
              <a:spLocks noChangeShapeType="1"/>
            </p:cNvSpPr>
            <p:nvPr/>
          </p:nvSpPr>
          <p:spPr bwMode="auto">
            <a:xfrm>
              <a:off x="2543" y="28511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Line 241"/>
            <p:cNvSpPr>
              <a:spLocks noChangeShapeType="1"/>
            </p:cNvSpPr>
            <p:nvPr/>
          </p:nvSpPr>
          <p:spPr bwMode="auto">
            <a:xfrm>
              <a:off x="2561" y="28638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Line 242"/>
            <p:cNvSpPr>
              <a:spLocks noChangeShapeType="1"/>
            </p:cNvSpPr>
            <p:nvPr/>
          </p:nvSpPr>
          <p:spPr bwMode="auto">
            <a:xfrm>
              <a:off x="2579" y="28765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Line 243"/>
            <p:cNvSpPr>
              <a:spLocks noChangeShapeType="1"/>
            </p:cNvSpPr>
            <p:nvPr/>
          </p:nvSpPr>
          <p:spPr bwMode="auto">
            <a:xfrm>
              <a:off x="2597" y="2889250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Line 244"/>
            <p:cNvSpPr>
              <a:spLocks noChangeShapeType="1"/>
            </p:cNvSpPr>
            <p:nvPr/>
          </p:nvSpPr>
          <p:spPr bwMode="auto">
            <a:xfrm>
              <a:off x="2614" y="2901950"/>
              <a:ext cx="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Line 245"/>
            <p:cNvSpPr>
              <a:spLocks noChangeShapeType="1"/>
            </p:cNvSpPr>
            <p:nvPr/>
          </p:nvSpPr>
          <p:spPr bwMode="auto">
            <a:xfrm>
              <a:off x="2632" y="2914650"/>
              <a:ext cx="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Line 246"/>
            <p:cNvSpPr>
              <a:spLocks noChangeShapeType="1"/>
            </p:cNvSpPr>
            <p:nvPr/>
          </p:nvSpPr>
          <p:spPr bwMode="auto">
            <a:xfrm>
              <a:off x="2650" y="29273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Line 247"/>
            <p:cNvSpPr>
              <a:spLocks noChangeShapeType="1"/>
            </p:cNvSpPr>
            <p:nvPr/>
          </p:nvSpPr>
          <p:spPr bwMode="auto">
            <a:xfrm>
              <a:off x="2668" y="29400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Line 248"/>
            <p:cNvSpPr>
              <a:spLocks noChangeShapeType="1"/>
            </p:cNvSpPr>
            <p:nvPr/>
          </p:nvSpPr>
          <p:spPr bwMode="auto">
            <a:xfrm>
              <a:off x="2686" y="29527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Line 249"/>
            <p:cNvSpPr>
              <a:spLocks noChangeShapeType="1"/>
            </p:cNvSpPr>
            <p:nvPr/>
          </p:nvSpPr>
          <p:spPr bwMode="auto">
            <a:xfrm>
              <a:off x="2704" y="29654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Line 250"/>
            <p:cNvSpPr>
              <a:spLocks noChangeShapeType="1"/>
            </p:cNvSpPr>
            <p:nvPr/>
          </p:nvSpPr>
          <p:spPr bwMode="auto">
            <a:xfrm>
              <a:off x="2722" y="29781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Line 251"/>
            <p:cNvSpPr>
              <a:spLocks noChangeShapeType="1"/>
            </p:cNvSpPr>
            <p:nvPr/>
          </p:nvSpPr>
          <p:spPr bwMode="auto">
            <a:xfrm>
              <a:off x="2739" y="2997200"/>
              <a:ext cx="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Line 252"/>
            <p:cNvSpPr>
              <a:spLocks noChangeShapeType="1"/>
            </p:cNvSpPr>
            <p:nvPr/>
          </p:nvSpPr>
          <p:spPr bwMode="auto">
            <a:xfrm>
              <a:off x="2757" y="3019425"/>
              <a:ext cx="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Line 253"/>
            <p:cNvSpPr>
              <a:spLocks noChangeShapeType="1"/>
            </p:cNvSpPr>
            <p:nvPr/>
          </p:nvSpPr>
          <p:spPr bwMode="auto">
            <a:xfrm>
              <a:off x="2775" y="3041650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Line 254"/>
            <p:cNvSpPr>
              <a:spLocks noChangeShapeType="1"/>
            </p:cNvSpPr>
            <p:nvPr/>
          </p:nvSpPr>
          <p:spPr bwMode="auto">
            <a:xfrm>
              <a:off x="2793" y="3062287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Line 255"/>
            <p:cNvSpPr>
              <a:spLocks noChangeShapeType="1"/>
            </p:cNvSpPr>
            <p:nvPr/>
          </p:nvSpPr>
          <p:spPr bwMode="auto">
            <a:xfrm>
              <a:off x="2811" y="3084512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Line 256"/>
            <p:cNvSpPr>
              <a:spLocks noChangeShapeType="1"/>
            </p:cNvSpPr>
            <p:nvPr/>
          </p:nvSpPr>
          <p:spPr bwMode="auto">
            <a:xfrm>
              <a:off x="2829" y="3106737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Line 257"/>
            <p:cNvSpPr>
              <a:spLocks noChangeShapeType="1"/>
            </p:cNvSpPr>
            <p:nvPr/>
          </p:nvSpPr>
          <p:spPr bwMode="auto">
            <a:xfrm>
              <a:off x="2847" y="3128962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Line 258"/>
            <p:cNvSpPr>
              <a:spLocks noChangeShapeType="1"/>
            </p:cNvSpPr>
            <p:nvPr/>
          </p:nvSpPr>
          <p:spPr bwMode="auto">
            <a:xfrm>
              <a:off x="2864" y="3151187"/>
              <a:ext cx="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Line 259"/>
            <p:cNvSpPr>
              <a:spLocks noChangeShapeType="1"/>
            </p:cNvSpPr>
            <p:nvPr/>
          </p:nvSpPr>
          <p:spPr bwMode="auto">
            <a:xfrm>
              <a:off x="2882" y="3173412"/>
              <a:ext cx="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Line 260"/>
            <p:cNvSpPr>
              <a:spLocks noChangeShapeType="1"/>
            </p:cNvSpPr>
            <p:nvPr/>
          </p:nvSpPr>
          <p:spPr bwMode="auto">
            <a:xfrm>
              <a:off x="2900" y="3195637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Line 261"/>
            <p:cNvSpPr>
              <a:spLocks noChangeShapeType="1"/>
            </p:cNvSpPr>
            <p:nvPr/>
          </p:nvSpPr>
          <p:spPr bwMode="auto">
            <a:xfrm>
              <a:off x="2918" y="3217862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Line 262"/>
            <p:cNvSpPr>
              <a:spLocks noChangeShapeType="1"/>
            </p:cNvSpPr>
            <p:nvPr/>
          </p:nvSpPr>
          <p:spPr bwMode="auto">
            <a:xfrm>
              <a:off x="2936" y="3240087"/>
              <a:ext cx="2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Line 263"/>
            <p:cNvSpPr>
              <a:spLocks noChangeShapeType="1"/>
            </p:cNvSpPr>
            <p:nvPr/>
          </p:nvSpPr>
          <p:spPr bwMode="auto">
            <a:xfrm>
              <a:off x="2954" y="3260725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Line 264"/>
            <p:cNvSpPr>
              <a:spLocks noChangeShapeType="1"/>
            </p:cNvSpPr>
            <p:nvPr/>
          </p:nvSpPr>
          <p:spPr bwMode="auto">
            <a:xfrm>
              <a:off x="2972" y="3282950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Line 265"/>
            <p:cNvSpPr>
              <a:spLocks noChangeShapeType="1"/>
            </p:cNvSpPr>
            <p:nvPr/>
          </p:nvSpPr>
          <p:spPr bwMode="auto">
            <a:xfrm>
              <a:off x="2989" y="3305175"/>
              <a:ext cx="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Line 266"/>
            <p:cNvSpPr>
              <a:spLocks noChangeShapeType="1"/>
            </p:cNvSpPr>
            <p:nvPr/>
          </p:nvSpPr>
          <p:spPr bwMode="auto">
            <a:xfrm>
              <a:off x="3007" y="3327400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Line 267"/>
            <p:cNvSpPr>
              <a:spLocks noChangeShapeType="1"/>
            </p:cNvSpPr>
            <p:nvPr/>
          </p:nvSpPr>
          <p:spPr bwMode="auto">
            <a:xfrm>
              <a:off x="3015" y="3355975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Line 268"/>
            <p:cNvSpPr>
              <a:spLocks noChangeShapeType="1"/>
            </p:cNvSpPr>
            <p:nvPr/>
          </p:nvSpPr>
          <p:spPr bwMode="auto">
            <a:xfrm>
              <a:off x="3023" y="3384550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Line 269"/>
            <p:cNvSpPr>
              <a:spLocks noChangeShapeType="1"/>
            </p:cNvSpPr>
            <p:nvPr/>
          </p:nvSpPr>
          <p:spPr bwMode="auto">
            <a:xfrm>
              <a:off x="3031" y="3411537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Line 270"/>
            <p:cNvSpPr>
              <a:spLocks noChangeShapeType="1"/>
            </p:cNvSpPr>
            <p:nvPr/>
          </p:nvSpPr>
          <p:spPr bwMode="auto">
            <a:xfrm>
              <a:off x="3038" y="3440112"/>
              <a:ext cx="2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Line 271"/>
            <p:cNvSpPr>
              <a:spLocks noChangeShapeType="1"/>
            </p:cNvSpPr>
            <p:nvPr/>
          </p:nvSpPr>
          <p:spPr bwMode="auto">
            <a:xfrm>
              <a:off x="3046" y="3468687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Line 272"/>
            <p:cNvSpPr>
              <a:spLocks noChangeShapeType="1"/>
            </p:cNvSpPr>
            <p:nvPr/>
          </p:nvSpPr>
          <p:spPr bwMode="auto">
            <a:xfrm>
              <a:off x="3054" y="349726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Line 273"/>
            <p:cNvSpPr>
              <a:spLocks noChangeShapeType="1"/>
            </p:cNvSpPr>
            <p:nvPr/>
          </p:nvSpPr>
          <p:spPr bwMode="auto">
            <a:xfrm>
              <a:off x="3061" y="3525837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Line 274"/>
            <p:cNvSpPr>
              <a:spLocks noChangeShapeType="1"/>
            </p:cNvSpPr>
            <p:nvPr/>
          </p:nvSpPr>
          <p:spPr bwMode="auto">
            <a:xfrm>
              <a:off x="3069" y="355441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Line 275"/>
            <p:cNvSpPr>
              <a:spLocks noChangeShapeType="1"/>
            </p:cNvSpPr>
            <p:nvPr/>
          </p:nvSpPr>
          <p:spPr bwMode="auto">
            <a:xfrm>
              <a:off x="3077" y="3582987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Line 276"/>
            <p:cNvSpPr>
              <a:spLocks noChangeShapeType="1"/>
            </p:cNvSpPr>
            <p:nvPr/>
          </p:nvSpPr>
          <p:spPr bwMode="auto">
            <a:xfrm>
              <a:off x="3084" y="3609975"/>
              <a:ext cx="2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Line 277"/>
            <p:cNvSpPr>
              <a:spLocks noChangeShapeType="1"/>
            </p:cNvSpPr>
            <p:nvPr/>
          </p:nvSpPr>
          <p:spPr bwMode="auto">
            <a:xfrm>
              <a:off x="3092" y="3638550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Line 278"/>
            <p:cNvSpPr>
              <a:spLocks noChangeShapeType="1"/>
            </p:cNvSpPr>
            <p:nvPr/>
          </p:nvSpPr>
          <p:spPr bwMode="auto">
            <a:xfrm>
              <a:off x="3100" y="3667125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Line 279"/>
            <p:cNvSpPr>
              <a:spLocks noChangeShapeType="1"/>
            </p:cNvSpPr>
            <p:nvPr/>
          </p:nvSpPr>
          <p:spPr bwMode="auto">
            <a:xfrm>
              <a:off x="3107" y="3695700"/>
              <a:ext cx="2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Line 280"/>
            <p:cNvSpPr>
              <a:spLocks noChangeShapeType="1"/>
            </p:cNvSpPr>
            <p:nvPr/>
          </p:nvSpPr>
          <p:spPr bwMode="auto">
            <a:xfrm>
              <a:off x="3116" y="3724275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Line 281"/>
            <p:cNvSpPr>
              <a:spLocks noChangeShapeType="1"/>
            </p:cNvSpPr>
            <p:nvPr/>
          </p:nvSpPr>
          <p:spPr bwMode="auto">
            <a:xfrm>
              <a:off x="3123" y="3752850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Line 282"/>
            <p:cNvSpPr>
              <a:spLocks noChangeShapeType="1"/>
            </p:cNvSpPr>
            <p:nvPr/>
          </p:nvSpPr>
          <p:spPr bwMode="auto">
            <a:xfrm>
              <a:off x="3131" y="3781425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Line 283"/>
            <p:cNvSpPr>
              <a:spLocks noChangeShapeType="1"/>
            </p:cNvSpPr>
            <p:nvPr/>
          </p:nvSpPr>
          <p:spPr bwMode="auto">
            <a:xfrm>
              <a:off x="3139" y="3808412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Line 284"/>
            <p:cNvSpPr>
              <a:spLocks noChangeShapeType="1"/>
            </p:cNvSpPr>
            <p:nvPr/>
          </p:nvSpPr>
          <p:spPr bwMode="auto">
            <a:xfrm>
              <a:off x="3146" y="3836987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Line 285"/>
            <p:cNvSpPr>
              <a:spLocks noChangeShapeType="1"/>
            </p:cNvSpPr>
            <p:nvPr/>
          </p:nvSpPr>
          <p:spPr bwMode="auto">
            <a:xfrm>
              <a:off x="3154" y="386556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Line 286"/>
            <p:cNvSpPr>
              <a:spLocks noChangeShapeType="1"/>
            </p:cNvSpPr>
            <p:nvPr/>
          </p:nvSpPr>
          <p:spPr bwMode="auto">
            <a:xfrm>
              <a:off x="3162" y="3894137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Line 287"/>
            <p:cNvSpPr>
              <a:spLocks noChangeShapeType="1"/>
            </p:cNvSpPr>
            <p:nvPr/>
          </p:nvSpPr>
          <p:spPr bwMode="auto">
            <a:xfrm>
              <a:off x="3169" y="392271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Line 288"/>
            <p:cNvSpPr>
              <a:spLocks noChangeShapeType="1"/>
            </p:cNvSpPr>
            <p:nvPr/>
          </p:nvSpPr>
          <p:spPr bwMode="auto">
            <a:xfrm>
              <a:off x="3177" y="3951287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Line 289"/>
            <p:cNvSpPr>
              <a:spLocks noChangeShapeType="1"/>
            </p:cNvSpPr>
            <p:nvPr/>
          </p:nvSpPr>
          <p:spPr bwMode="auto">
            <a:xfrm>
              <a:off x="3185" y="3979862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Line 290"/>
            <p:cNvSpPr>
              <a:spLocks noChangeShapeType="1"/>
            </p:cNvSpPr>
            <p:nvPr/>
          </p:nvSpPr>
          <p:spPr bwMode="auto">
            <a:xfrm>
              <a:off x="3192" y="4006850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Line 291"/>
            <p:cNvSpPr>
              <a:spLocks noChangeShapeType="1"/>
            </p:cNvSpPr>
            <p:nvPr/>
          </p:nvSpPr>
          <p:spPr bwMode="auto">
            <a:xfrm>
              <a:off x="3200" y="4035425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Line 292"/>
            <p:cNvSpPr>
              <a:spLocks noChangeShapeType="1"/>
            </p:cNvSpPr>
            <p:nvPr/>
          </p:nvSpPr>
          <p:spPr bwMode="auto">
            <a:xfrm>
              <a:off x="3208" y="4064000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Line 293"/>
            <p:cNvSpPr>
              <a:spLocks noChangeShapeType="1"/>
            </p:cNvSpPr>
            <p:nvPr/>
          </p:nvSpPr>
          <p:spPr bwMode="auto">
            <a:xfrm>
              <a:off x="3215" y="4092575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Line 294"/>
            <p:cNvSpPr>
              <a:spLocks noChangeShapeType="1"/>
            </p:cNvSpPr>
            <p:nvPr/>
          </p:nvSpPr>
          <p:spPr bwMode="auto">
            <a:xfrm>
              <a:off x="3223" y="4121150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Line 295"/>
            <p:cNvSpPr>
              <a:spLocks noChangeShapeType="1"/>
            </p:cNvSpPr>
            <p:nvPr/>
          </p:nvSpPr>
          <p:spPr bwMode="auto">
            <a:xfrm>
              <a:off x="3231" y="4149725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Line 296"/>
            <p:cNvSpPr>
              <a:spLocks noChangeShapeType="1"/>
            </p:cNvSpPr>
            <p:nvPr/>
          </p:nvSpPr>
          <p:spPr bwMode="auto">
            <a:xfrm>
              <a:off x="3238" y="4178300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Line 297"/>
            <p:cNvSpPr>
              <a:spLocks noChangeShapeType="1"/>
            </p:cNvSpPr>
            <p:nvPr/>
          </p:nvSpPr>
          <p:spPr bwMode="auto">
            <a:xfrm>
              <a:off x="3246" y="4205287"/>
              <a:ext cx="1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Line 298"/>
            <p:cNvSpPr>
              <a:spLocks noChangeShapeType="1"/>
            </p:cNvSpPr>
            <p:nvPr/>
          </p:nvSpPr>
          <p:spPr bwMode="auto">
            <a:xfrm>
              <a:off x="3254" y="4233862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Line 299"/>
            <p:cNvSpPr>
              <a:spLocks noChangeShapeType="1"/>
            </p:cNvSpPr>
            <p:nvPr/>
          </p:nvSpPr>
          <p:spPr bwMode="auto">
            <a:xfrm>
              <a:off x="3261" y="4262437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Line 300"/>
            <p:cNvSpPr>
              <a:spLocks noChangeShapeType="1"/>
            </p:cNvSpPr>
            <p:nvPr/>
          </p:nvSpPr>
          <p:spPr bwMode="auto">
            <a:xfrm>
              <a:off x="3269" y="429101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Line 301"/>
            <p:cNvSpPr>
              <a:spLocks noChangeShapeType="1"/>
            </p:cNvSpPr>
            <p:nvPr/>
          </p:nvSpPr>
          <p:spPr bwMode="auto">
            <a:xfrm>
              <a:off x="3277" y="4319587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Line 302"/>
            <p:cNvSpPr>
              <a:spLocks noChangeShapeType="1"/>
            </p:cNvSpPr>
            <p:nvPr/>
          </p:nvSpPr>
          <p:spPr bwMode="auto">
            <a:xfrm>
              <a:off x="3284" y="4348162"/>
              <a:ext cx="1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Line 303"/>
            <p:cNvSpPr>
              <a:spLocks noChangeShapeType="1"/>
            </p:cNvSpPr>
            <p:nvPr/>
          </p:nvSpPr>
          <p:spPr bwMode="auto">
            <a:xfrm flipV="1">
              <a:off x="487" y="4340225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Line 304"/>
            <p:cNvSpPr>
              <a:spLocks noChangeShapeType="1"/>
            </p:cNvSpPr>
            <p:nvPr/>
          </p:nvSpPr>
          <p:spPr bwMode="auto">
            <a:xfrm flipV="1">
              <a:off x="533" y="4308475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Line 305"/>
            <p:cNvSpPr>
              <a:spLocks noChangeShapeType="1"/>
            </p:cNvSpPr>
            <p:nvPr/>
          </p:nvSpPr>
          <p:spPr bwMode="auto">
            <a:xfrm flipV="1">
              <a:off x="560" y="4254500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Line 306"/>
            <p:cNvSpPr>
              <a:spLocks noChangeShapeType="1"/>
            </p:cNvSpPr>
            <p:nvPr/>
          </p:nvSpPr>
          <p:spPr bwMode="auto">
            <a:xfrm flipV="1">
              <a:off x="607" y="422275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Line 307"/>
            <p:cNvSpPr>
              <a:spLocks noChangeShapeType="1"/>
            </p:cNvSpPr>
            <p:nvPr/>
          </p:nvSpPr>
          <p:spPr bwMode="auto">
            <a:xfrm flipV="1">
              <a:off x="634" y="4168775"/>
              <a:ext cx="2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Line 308"/>
            <p:cNvSpPr>
              <a:spLocks noChangeShapeType="1"/>
            </p:cNvSpPr>
            <p:nvPr/>
          </p:nvSpPr>
          <p:spPr bwMode="auto">
            <a:xfrm flipV="1">
              <a:off x="680" y="4137025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Line 309"/>
            <p:cNvSpPr>
              <a:spLocks noChangeShapeType="1"/>
            </p:cNvSpPr>
            <p:nvPr/>
          </p:nvSpPr>
          <p:spPr bwMode="auto">
            <a:xfrm flipV="1">
              <a:off x="707" y="4084637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Line 310"/>
            <p:cNvSpPr>
              <a:spLocks noChangeShapeType="1"/>
            </p:cNvSpPr>
            <p:nvPr/>
          </p:nvSpPr>
          <p:spPr bwMode="auto">
            <a:xfrm flipV="1">
              <a:off x="753" y="405130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Line 311"/>
            <p:cNvSpPr>
              <a:spLocks noChangeShapeType="1"/>
            </p:cNvSpPr>
            <p:nvPr/>
          </p:nvSpPr>
          <p:spPr bwMode="auto">
            <a:xfrm flipV="1">
              <a:off x="780" y="3998912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Line 312"/>
            <p:cNvSpPr>
              <a:spLocks noChangeShapeType="1"/>
            </p:cNvSpPr>
            <p:nvPr/>
          </p:nvSpPr>
          <p:spPr bwMode="auto">
            <a:xfrm flipV="1">
              <a:off x="826" y="3965575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Line 313"/>
            <p:cNvSpPr>
              <a:spLocks noChangeShapeType="1"/>
            </p:cNvSpPr>
            <p:nvPr/>
          </p:nvSpPr>
          <p:spPr bwMode="auto">
            <a:xfrm flipV="1">
              <a:off x="853" y="3913187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Line 314"/>
            <p:cNvSpPr>
              <a:spLocks noChangeShapeType="1"/>
            </p:cNvSpPr>
            <p:nvPr/>
          </p:nvSpPr>
          <p:spPr bwMode="auto">
            <a:xfrm flipV="1">
              <a:off x="899" y="387985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Line 315"/>
            <p:cNvSpPr>
              <a:spLocks noChangeShapeType="1"/>
            </p:cNvSpPr>
            <p:nvPr/>
          </p:nvSpPr>
          <p:spPr bwMode="auto">
            <a:xfrm flipV="1">
              <a:off x="926" y="3827462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Line 316"/>
            <p:cNvSpPr>
              <a:spLocks noChangeShapeType="1"/>
            </p:cNvSpPr>
            <p:nvPr/>
          </p:nvSpPr>
          <p:spPr bwMode="auto">
            <a:xfrm flipV="1">
              <a:off x="972" y="3795712"/>
              <a:ext cx="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Line 317"/>
            <p:cNvSpPr>
              <a:spLocks noChangeShapeType="1"/>
            </p:cNvSpPr>
            <p:nvPr/>
          </p:nvSpPr>
          <p:spPr bwMode="auto">
            <a:xfrm flipV="1">
              <a:off x="999" y="3741737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Line 318"/>
            <p:cNvSpPr>
              <a:spLocks noChangeShapeType="1"/>
            </p:cNvSpPr>
            <p:nvPr/>
          </p:nvSpPr>
          <p:spPr bwMode="auto">
            <a:xfrm flipV="1">
              <a:off x="1045" y="3709987"/>
              <a:ext cx="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Line 319"/>
            <p:cNvSpPr>
              <a:spLocks noChangeShapeType="1"/>
            </p:cNvSpPr>
            <p:nvPr/>
          </p:nvSpPr>
          <p:spPr bwMode="auto">
            <a:xfrm flipV="1">
              <a:off x="1073" y="3656012"/>
              <a:ext cx="2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Line 320"/>
            <p:cNvSpPr>
              <a:spLocks noChangeShapeType="1"/>
            </p:cNvSpPr>
            <p:nvPr/>
          </p:nvSpPr>
          <p:spPr bwMode="auto">
            <a:xfrm flipV="1">
              <a:off x="1119" y="3624262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Line 321"/>
            <p:cNvSpPr>
              <a:spLocks noChangeShapeType="1"/>
            </p:cNvSpPr>
            <p:nvPr/>
          </p:nvSpPr>
          <p:spPr bwMode="auto">
            <a:xfrm flipV="1">
              <a:off x="1146" y="3570287"/>
              <a:ext cx="2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Line 322"/>
            <p:cNvSpPr>
              <a:spLocks noChangeShapeType="1"/>
            </p:cNvSpPr>
            <p:nvPr/>
          </p:nvSpPr>
          <p:spPr bwMode="auto">
            <a:xfrm flipV="1">
              <a:off x="1192" y="3538537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Line 323"/>
            <p:cNvSpPr>
              <a:spLocks noChangeShapeType="1"/>
            </p:cNvSpPr>
            <p:nvPr/>
          </p:nvSpPr>
          <p:spPr bwMode="auto">
            <a:xfrm flipV="1">
              <a:off x="1219" y="3484562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Line 324"/>
            <p:cNvSpPr>
              <a:spLocks noChangeShapeType="1"/>
            </p:cNvSpPr>
            <p:nvPr/>
          </p:nvSpPr>
          <p:spPr bwMode="auto">
            <a:xfrm flipV="1">
              <a:off x="1265" y="3452812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Line 325"/>
            <p:cNvSpPr>
              <a:spLocks noChangeShapeType="1"/>
            </p:cNvSpPr>
            <p:nvPr/>
          </p:nvSpPr>
          <p:spPr bwMode="auto">
            <a:xfrm flipV="1">
              <a:off x="1292" y="3398837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Line 326"/>
            <p:cNvSpPr>
              <a:spLocks noChangeShapeType="1"/>
            </p:cNvSpPr>
            <p:nvPr/>
          </p:nvSpPr>
          <p:spPr bwMode="auto">
            <a:xfrm flipV="1">
              <a:off x="1338" y="3367087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Line 327"/>
            <p:cNvSpPr>
              <a:spLocks noChangeShapeType="1"/>
            </p:cNvSpPr>
            <p:nvPr/>
          </p:nvSpPr>
          <p:spPr bwMode="auto">
            <a:xfrm flipV="1">
              <a:off x="1365" y="3314700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Line 328"/>
            <p:cNvSpPr>
              <a:spLocks noChangeShapeType="1"/>
            </p:cNvSpPr>
            <p:nvPr/>
          </p:nvSpPr>
          <p:spPr bwMode="auto">
            <a:xfrm flipV="1">
              <a:off x="1411" y="3281362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Line 329"/>
            <p:cNvSpPr>
              <a:spLocks noChangeShapeType="1"/>
            </p:cNvSpPr>
            <p:nvPr/>
          </p:nvSpPr>
          <p:spPr bwMode="auto">
            <a:xfrm flipV="1">
              <a:off x="1438" y="3228975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Line 330"/>
            <p:cNvSpPr>
              <a:spLocks noChangeShapeType="1"/>
            </p:cNvSpPr>
            <p:nvPr/>
          </p:nvSpPr>
          <p:spPr bwMode="auto">
            <a:xfrm flipV="1">
              <a:off x="1484" y="3195637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Line 331"/>
            <p:cNvSpPr>
              <a:spLocks noChangeShapeType="1"/>
            </p:cNvSpPr>
            <p:nvPr/>
          </p:nvSpPr>
          <p:spPr bwMode="auto">
            <a:xfrm flipV="1">
              <a:off x="1511" y="3141662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Line 332"/>
            <p:cNvSpPr>
              <a:spLocks noChangeShapeType="1"/>
            </p:cNvSpPr>
            <p:nvPr/>
          </p:nvSpPr>
          <p:spPr bwMode="auto">
            <a:xfrm flipV="1">
              <a:off x="1558" y="3109912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Line 333"/>
            <p:cNvSpPr>
              <a:spLocks noChangeShapeType="1"/>
            </p:cNvSpPr>
            <p:nvPr/>
          </p:nvSpPr>
          <p:spPr bwMode="auto">
            <a:xfrm flipV="1">
              <a:off x="1585" y="3057525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Line 334"/>
            <p:cNvSpPr>
              <a:spLocks noChangeShapeType="1"/>
            </p:cNvSpPr>
            <p:nvPr/>
          </p:nvSpPr>
          <p:spPr bwMode="auto">
            <a:xfrm flipV="1">
              <a:off x="1631" y="3025775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Line 335"/>
            <p:cNvSpPr>
              <a:spLocks noChangeShapeType="1"/>
            </p:cNvSpPr>
            <p:nvPr/>
          </p:nvSpPr>
          <p:spPr bwMode="auto">
            <a:xfrm flipV="1">
              <a:off x="1658" y="2971800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Line 336"/>
            <p:cNvSpPr>
              <a:spLocks noChangeShapeType="1"/>
            </p:cNvSpPr>
            <p:nvPr/>
          </p:nvSpPr>
          <p:spPr bwMode="auto">
            <a:xfrm flipV="1">
              <a:off x="1704" y="2940050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Line 337"/>
            <p:cNvSpPr>
              <a:spLocks noChangeShapeType="1"/>
            </p:cNvSpPr>
            <p:nvPr/>
          </p:nvSpPr>
          <p:spPr bwMode="auto">
            <a:xfrm flipV="1">
              <a:off x="1731" y="2886075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Line 338"/>
            <p:cNvSpPr>
              <a:spLocks noChangeShapeType="1"/>
            </p:cNvSpPr>
            <p:nvPr/>
          </p:nvSpPr>
          <p:spPr bwMode="auto">
            <a:xfrm flipV="1">
              <a:off x="1777" y="2852737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Line 339"/>
            <p:cNvSpPr>
              <a:spLocks noChangeShapeType="1"/>
            </p:cNvSpPr>
            <p:nvPr/>
          </p:nvSpPr>
          <p:spPr bwMode="auto">
            <a:xfrm flipV="1">
              <a:off x="1804" y="2800350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Line 340"/>
            <p:cNvSpPr>
              <a:spLocks noChangeShapeType="1"/>
            </p:cNvSpPr>
            <p:nvPr/>
          </p:nvSpPr>
          <p:spPr bwMode="auto">
            <a:xfrm flipV="1">
              <a:off x="1850" y="276860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Line 341"/>
            <p:cNvSpPr>
              <a:spLocks noChangeShapeType="1"/>
            </p:cNvSpPr>
            <p:nvPr/>
          </p:nvSpPr>
          <p:spPr bwMode="auto">
            <a:xfrm flipV="1">
              <a:off x="1877" y="2714625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Line 342"/>
            <p:cNvSpPr>
              <a:spLocks noChangeShapeType="1"/>
            </p:cNvSpPr>
            <p:nvPr/>
          </p:nvSpPr>
          <p:spPr bwMode="auto">
            <a:xfrm flipV="1">
              <a:off x="1923" y="2682875"/>
              <a:ext cx="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Line 343"/>
            <p:cNvSpPr>
              <a:spLocks noChangeShapeType="1"/>
            </p:cNvSpPr>
            <p:nvPr/>
          </p:nvSpPr>
          <p:spPr bwMode="auto">
            <a:xfrm flipV="1">
              <a:off x="1950" y="2628900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Line 344"/>
            <p:cNvSpPr>
              <a:spLocks noChangeShapeType="1"/>
            </p:cNvSpPr>
            <p:nvPr/>
          </p:nvSpPr>
          <p:spPr bwMode="auto">
            <a:xfrm flipV="1">
              <a:off x="1996" y="2597150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Line 345"/>
            <p:cNvSpPr>
              <a:spLocks noChangeShapeType="1"/>
            </p:cNvSpPr>
            <p:nvPr/>
          </p:nvSpPr>
          <p:spPr bwMode="auto">
            <a:xfrm flipV="1">
              <a:off x="2023" y="2543175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Line 346"/>
            <p:cNvSpPr>
              <a:spLocks noChangeShapeType="1"/>
            </p:cNvSpPr>
            <p:nvPr/>
          </p:nvSpPr>
          <p:spPr bwMode="auto">
            <a:xfrm flipV="1">
              <a:off x="2070" y="2511425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Line 347"/>
            <p:cNvSpPr>
              <a:spLocks noChangeShapeType="1"/>
            </p:cNvSpPr>
            <p:nvPr/>
          </p:nvSpPr>
          <p:spPr bwMode="auto">
            <a:xfrm flipV="1">
              <a:off x="2097" y="2459037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Line 348"/>
            <p:cNvSpPr>
              <a:spLocks noChangeShapeType="1"/>
            </p:cNvSpPr>
            <p:nvPr/>
          </p:nvSpPr>
          <p:spPr bwMode="auto">
            <a:xfrm flipV="1">
              <a:off x="2143" y="242570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Line 349"/>
            <p:cNvSpPr>
              <a:spLocks noChangeShapeType="1"/>
            </p:cNvSpPr>
            <p:nvPr/>
          </p:nvSpPr>
          <p:spPr bwMode="auto">
            <a:xfrm flipV="1">
              <a:off x="2170" y="2371725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Line 350"/>
            <p:cNvSpPr>
              <a:spLocks noChangeShapeType="1"/>
            </p:cNvSpPr>
            <p:nvPr/>
          </p:nvSpPr>
          <p:spPr bwMode="auto">
            <a:xfrm flipV="1">
              <a:off x="2216" y="2339975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Line 351"/>
            <p:cNvSpPr>
              <a:spLocks noChangeShapeType="1"/>
            </p:cNvSpPr>
            <p:nvPr/>
          </p:nvSpPr>
          <p:spPr bwMode="auto">
            <a:xfrm flipV="1">
              <a:off x="2243" y="2287587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Line 352"/>
            <p:cNvSpPr>
              <a:spLocks noChangeShapeType="1"/>
            </p:cNvSpPr>
            <p:nvPr/>
          </p:nvSpPr>
          <p:spPr bwMode="auto">
            <a:xfrm flipV="1">
              <a:off x="2289" y="2254250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Line 353"/>
            <p:cNvSpPr>
              <a:spLocks noChangeShapeType="1"/>
            </p:cNvSpPr>
            <p:nvPr/>
          </p:nvSpPr>
          <p:spPr bwMode="auto">
            <a:xfrm flipV="1">
              <a:off x="2316" y="2201862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Line 354"/>
            <p:cNvSpPr>
              <a:spLocks noChangeShapeType="1"/>
            </p:cNvSpPr>
            <p:nvPr/>
          </p:nvSpPr>
          <p:spPr bwMode="auto">
            <a:xfrm flipV="1">
              <a:off x="2362" y="2170112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Line 355"/>
            <p:cNvSpPr>
              <a:spLocks noChangeShapeType="1"/>
            </p:cNvSpPr>
            <p:nvPr/>
          </p:nvSpPr>
          <p:spPr bwMode="auto">
            <a:xfrm flipV="1">
              <a:off x="2389" y="2116137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Line 356"/>
            <p:cNvSpPr>
              <a:spLocks noChangeShapeType="1"/>
            </p:cNvSpPr>
            <p:nvPr/>
          </p:nvSpPr>
          <p:spPr bwMode="auto">
            <a:xfrm flipV="1">
              <a:off x="2435" y="2082800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Line 357"/>
            <p:cNvSpPr>
              <a:spLocks noChangeShapeType="1"/>
            </p:cNvSpPr>
            <p:nvPr/>
          </p:nvSpPr>
          <p:spPr bwMode="auto">
            <a:xfrm flipV="1">
              <a:off x="2462" y="2030412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Line 358"/>
            <p:cNvSpPr>
              <a:spLocks noChangeShapeType="1"/>
            </p:cNvSpPr>
            <p:nvPr/>
          </p:nvSpPr>
          <p:spPr bwMode="auto">
            <a:xfrm flipV="1">
              <a:off x="2508" y="1998662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Line 359"/>
            <p:cNvSpPr>
              <a:spLocks noChangeShapeType="1"/>
            </p:cNvSpPr>
            <p:nvPr/>
          </p:nvSpPr>
          <p:spPr bwMode="auto">
            <a:xfrm flipV="1">
              <a:off x="2536" y="1944687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Line 360"/>
            <p:cNvSpPr>
              <a:spLocks noChangeShapeType="1"/>
            </p:cNvSpPr>
            <p:nvPr/>
          </p:nvSpPr>
          <p:spPr bwMode="auto">
            <a:xfrm flipV="1">
              <a:off x="2582" y="1912937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Line 361"/>
            <p:cNvSpPr>
              <a:spLocks noChangeShapeType="1"/>
            </p:cNvSpPr>
            <p:nvPr/>
          </p:nvSpPr>
          <p:spPr bwMode="auto">
            <a:xfrm flipV="1">
              <a:off x="2609" y="1858962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Line 362"/>
            <p:cNvSpPr>
              <a:spLocks noChangeShapeType="1"/>
            </p:cNvSpPr>
            <p:nvPr/>
          </p:nvSpPr>
          <p:spPr bwMode="auto">
            <a:xfrm flipV="1">
              <a:off x="2655" y="1827212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Line 363"/>
            <p:cNvSpPr>
              <a:spLocks noChangeShapeType="1"/>
            </p:cNvSpPr>
            <p:nvPr/>
          </p:nvSpPr>
          <p:spPr bwMode="auto">
            <a:xfrm flipV="1">
              <a:off x="2682" y="1773237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Line 364"/>
            <p:cNvSpPr>
              <a:spLocks noChangeShapeType="1"/>
            </p:cNvSpPr>
            <p:nvPr/>
          </p:nvSpPr>
          <p:spPr bwMode="auto">
            <a:xfrm flipV="1">
              <a:off x="2728" y="1741487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Line 365"/>
            <p:cNvSpPr>
              <a:spLocks noChangeShapeType="1"/>
            </p:cNvSpPr>
            <p:nvPr/>
          </p:nvSpPr>
          <p:spPr bwMode="auto">
            <a:xfrm flipV="1">
              <a:off x="2755" y="1689100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Line 366"/>
            <p:cNvSpPr>
              <a:spLocks noChangeShapeType="1"/>
            </p:cNvSpPr>
            <p:nvPr/>
          </p:nvSpPr>
          <p:spPr bwMode="auto">
            <a:xfrm flipV="1">
              <a:off x="2801" y="1655762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Line 367"/>
            <p:cNvSpPr>
              <a:spLocks noChangeShapeType="1"/>
            </p:cNvSpPr>
            <p:nvPr/>
          </p:nvSpPr>
          <p:spPr bwMode="auto">
            <a:xfrm flipV="1">
              <a:off x="2828" y="1601787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Line 368"/>
            <p:cNvSpPr>
              <a:spLocks noChangeShapeType="1"/>
            </p:cNvSpPr>
            <p:nvPr/>
          </p:nvSpPr>
          <p:spPr bwMode="auto">
            <a:xfrm flipV="1">
              <a:off x="2874" y="1570037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Line 369"/>
            <p:cNvSpPr>
              <a:spLocks noChangeShapeType="1"/>
            </p:cNvSpPr>
            <p:nvPr/>
          </p:nvSpPr>
          <p:spPr bwMode="auto">
            <a:xfrm flipV="1">
              <a:off x="2901" y="1516062"/>
              <a:ext cx="21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9" name="Line 370"/>
            <p:cNvSpPr>
              <a:spLocks noChangeShapeType="1"/>
            </p:cNvSpPr>
            <p:nvPr/>
          </p:nvSpPr>
          <p:spPr bwMode="auto">
            <a:xfrm flipV="1">
              <a:off x="2947" y="1484312"/>
              <a:ext cx="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Line 371"/>
            <p:cNvSpPr>
              <a:spLocks noChangeShapeType="1"/>
            </p:cNvSpPr>
            <p:nvPr/>
          </p:nvSpPr>
          <p:spPr bwMode="auto">
            <a:xfrm flipV="1">
              <a:off x="2974" y="1431925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1" name="Line 372"/>
            <p:cNvSpPr>
              <a:spLocks noChangeShapeType="1"/>
            </p:cNvSpPr>
            <p:nvPr/>
          </p:nvSpPr>
          <p:spPr bwMode="auto">
            <a:xfrm flipV="1">
              <a:off x="3020" y="1400175"/>
              <a:ext cx="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2" name="Line 373"/>
            <p:cNvSpPr>
              <a:spLocks noChangeShapeType="1"/>
            </p:cNvSpPr>
            <p:nvPr/>
          </p:nvSpPr>
          <p:spPr bwMode="auto">
            <a:xfrm flipV="1">
              <a:off x="3048" y="1346200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3" name="Line 374"/>
            <p:cNvSpPr>
              <a:spLocks noChangeShapeType="1"/>
            </p:cNvSpPr>
            <p:nvPr/>
          </p:nvSpPr>
          <p:spPr bwMode="auto">
            <a:xfrm flipV="1">
              <a:off x="3094" y="1312862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4" name="Line 375"/>
            <p:cNvSpPr>
              <a:spLocks noChangeShapeType="1"/>
            </p:cNvSpPr>
            <p:nvPr/>
          </p:nvSpPr>
          <p:spPr bwMode="auto">
            <a:xfrm flipV="1">
              <a:off x="3121" y="1260475"/>
              <a:ext cx="2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5" name="Line 376"/>
            <p:cNvSpPr>
              <a:spLocks noChangeShapeType="1"/>
            </p:cNvSpPr>
            <p:nvPr/>
          </p:nvSpPr>
          <p:spPr bwMode="auto">
            <a:xfrm flipV="1">
              <a:off x="3167" y="1227137"/>
              <a:ext cx="2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6" name="Line 377"/>
            <p:cNvSpPr>
              <a:spLocks noChangeShapeType="1"/>
            </p:cNvSpPr>
            <p:nvPr/>
          </p:nvSpPr>
          <p:spPr bwMode="auto">
            <a:xfrm flipV="1">
              <a:off x="3194" y="1174750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7" name="Line 378"/>
            <p:cNvSpPr>
              <a:spLocks noChangeShapeType="1"/>
            </p:cNvSpPr>
            <p:nvPr/>
          </p:nvSpPr>
          <p:spPr bwMode="auto">
            <a:xfrm flipV="1">
              <a:off x="3240" y="1143000"/>
              <a:ext cx="2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8" name="Line 379"/>
            <p:cNvSpPr>
              <a:spLocks noChangeShapeType="1"/>
            </p:cNvSpPr>
            <p:nvPr/>
          </p:nvSpPr>
          <p:spPr bwMode="auto">
            <a:xfrm flipV="1">
              <a:off x="3267" y="1089025"/>
              <a:ext cx="21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9" name="Freeform 380"/>
            <p:cNvSpPr>
              <a:spLocks/>
            </p:cNvSpPr>
            <p:nvPr/>
          </p:nvSpPr>
          <p:spPr bwMode="auto">
            <a:xfrm>
              <a:off x="470" y="4349750"/>
              <a:ext cx="33" cy="46038"/>
            </a:xfrm>
            <a:custGeom>
              <a:avLst/>
              <a:gdLst>
                <a:gd name="T0" fmla="*/ 34 w 67"/>
                <a:gd name="T1" fmla="*/ 58 h 58"/>
                <a:gd name="T2" fmla="*/ 0 w 67"/>
                <a:gd name="T3" fmla="*/ 0 h 58"/>
                <a:gd name="T4" fmla="*/ 67 w 67"/>
                <a:gd name="T5" fmla="*/ 0 h 58"/>
                <a:gd name="T6" fmla="*/ 34 w 67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8">
                  <a:moveTo>
                    <a:pt x="34" y="58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0" name="Freeform 381"/>
            <p:cNvSpPr>
              <a:spLocks/>
            </p:cNvSpPr>
            <p:nvPr/>
          </p:nvSpPr>
          <p:spPr bwMode="auto">
            <a:xfrm>
              <a:off x="751" y="3681412"/>
              <a:ext cx="32" cy="46038"/>
            </a:xfrm>
            <a:custGeom>
              <a:avLst/>
              <a:gdLst>
                <a:gd name="T0" fmla="*/ 34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4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4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4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1" name="Freeform 382"/>
            <p:cNvSpPr>
              <a:spLocks/>
            </p:cNvSpPr>
            <p:nvPr/>
          </p:nvSpPr>
          <p:spPr bwMode="auto">
            <a:xfrm>
              <a:off x="1030" y="3240087"/>
              <a:ext cx="33" cy="44450"/>
            </a:xfrm>
            <a:custGeom>
              <a:avLst/>
              <a:gdLst>
                <a:gd name="T0" fmla="*/ 33 w 66"/>
                <a:gd name="T1" fmla="*/ 58 h 58"/>
                <a:gd name="T2" fmla="*/ 0 w 66"/>
                <a:gd name="T3" fmla="*/ 0 h 58"/>
                <a:gd name="T4" fmla="*/ 66 w 66"/>
                <a:gd name="T5" fmla="*/ 0 h 58"/>
                <a:gd name="T6" fmla="*/ 33 w 66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8">
                  <a:moveTo>
                    <a:pt x="33" y="58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2" name="Freeform 383"/>
            <p:cNvSpPr>
              <a:spLocks/>
            </p:cNvSpPr>
            <p:nvPr/>
          </p:nvSpPr>
          <p:spPr bwMode="auto">
            <a:xfrm>
              <a:off x="1311" y="2844800"/>
              <a:ext cx="33" cy="46038"/>
            </a:xfrm>
            <a:custGeom>
              <a:avLst/>
              <a:gdLst>
                <a:gd name="T0" fmla="*/ 33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3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3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3" name="Freeform 384"/>
            <p:cNvSpPr>
              <a:spLocks/>
            </p:cNvSpPr>
            <p:nvPr/>
          </p:nvSpPr>
          <p:spPr bwMode="auto">
            <a:xfrm>
              <a:off x="1591" y="2482850"/>
              <a:ext cx="33" cy="44450"/>
            </a:xfrm>
            <a:custGeom>
              <a:avLst/>
              <a:gdLst>
                <a:gd name="T0" fmla="*/ 33 w 66"/>
                <a:gd name="T1" fmla="*/ 58 h 58"/>
                <a:gd name="T2" fmla="*/ 0 w 66"/>
                <a:gd name="T3" fmla="*/ 0 h 58"/>
                <a:gd name="T4" fmla="*/ 66 w 66"/>
                <a:gd name="T5" fmla="*/ 0 h 58"/>
                <a:gd name="T6" fmla="*/ 33 w 66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8">
                  <a:moveTo>
                    <a:pt x="33" y="58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4" name="Freeform 385"/>
            <p:cNvSpPr>
              <a:spLocks/>
            </p:cNvSpPr>
            <p:nvPr/>
          </p:nvSpPr>
          <p:spPr bwMode="auto">
            <a:xfrm>
              <a:off x="1871" y="2143125"/>
              <a:ext cx="33" cy="46038"/>
            </a:xfrm>
            <a:custGeom>
              <a:avLst/>
              <a:gdLst>
                <a:gd name="T0" fmla="*/ 33 w 67"/>
                <a:gd name="T1" fmla="*/ 59 h 59"/>
                <a:gd name="T2" fmla="*/ 0 w 67"/>
                <a:gd name="T3" fmla="*/ 0 h 59"/>
                <a:gd name="T4" fmla="*/ 67 w 67"/>
                <a:gd name="T5" fmla="*/ 0 h 59"/>
                <a:gd name="T6" fmla="*/ 33 w 67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9">
                  <a:moveTo>
                    <a:pt x="33" y="59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3" y="59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5" name="Freeform 386"/>
            <p:cNvSpPr>
              <a:spLocks/>
            </p:cNvSpPr>
            <p:nvPr/>
          </p:nvSpPr>
          <p:spPr bwMode="auto">
            <a:xfrm>
              <a:off x="2151" y="1827212"/>
              <a:ext cx="33" cy="44450"/>
            </a:xfrm>
            <a:custGeom>
              <a:avLst/>
              <a:gdLst>
                <a:gd name="T0" fmla="*/ 33 w 65"/>
                <a:gd name="T1" fmla="*/ 58 h 58"/>
                <a:gd name="T2" fmla="*/ 0 w 65"/>
                <a:gd name="T3" fmla="*/ 0 h 58"/>
                <a:gd name="T4" fmla="*/ 65 w 65"/>
                <a:gd name="T5" fmla="*/ 0 h 58"/>
                <a:gd name="T6" fmla="*/ 33 w 65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8">
                  <a:moveTo>
                    <a:pt x="33" y="58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" name="Freeform 387"/>
            <p:cNvSpPr>
              <a:spLocks/>
            </p:cNvSpPr>
            <p:nvPr/>
          </p:nvSpPr>
          <p:spPr bwMode="auto">
            <a:xfrm>
              <a:off x="2431" y="1535112"/>
              <a:ext cx="33" cy="46038"/>
            </a:xfrm>
            <a:custGeom>
              <a:avLst/>
              <a:gdLst>
                <a:gd name="T0" fmla="*/ 33 w 65"/>
                <a:gd name="T1" fmla="*/ 57 h 57"/>
                <a:gd name="T2" fmla="*/ 0 w 65"/>
                <a:gd name="T3" fmla="*/ 0 h 57"/>
                <a:gd name="T4" fmla="*/ 65 w 65"/>
                <a:gd name="T5" fmla="*/ 0 h 57"/>
                <a:gd name="T6" fmla="*/ 33 w 65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7">
                  <a:moveTo>
                    <a:pt x="33" y="57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" name="Freeform 388"/>
            <p:cNvSpPr>
              <a:spLocks/>
            </p:cNvSpPr>
            <p:nvPr/>
          </p:nvSpPr>
          <p:spPr bwMode="auto">
            <a:xfrm>
              <a:off x="2712" y="1273175"/>
              <a:ext cx="33" cy="46038"/>
            </a:xfrm>
            <a:custGeom>
              <a:avLst/>
              <a:gdLst>
                <a:gd name="T0" fmla="*/ 33 w 65"/>
                <a:gd name="T1" fmla="*/ 58 h 58"/>
                <a:gd name="T2" fmla="*/ 0 w 65"/>
                <a:gd name="T3" fmla="*/ 0 h 58"/>
                <a:gd name="T4" fmla="*/ 65 w 65"/>
                <a:gd name="T5" fmla="*/ 0 h 58"/>
                <a:gd name="T6" fmla="*/ 33 w 65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8">
                  <a:moveTo>
                    <a:pt x="33" y="58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" name="Freeform 389"/>
            <p:cNvSpPr>
              <a:spLocks/>
            </p:cNvSpPr>
            <p:nvPr/>
          </p:nvSpPr>
          <p:spPr bwMode="auto">
            <a:xfrm>
              <a:off x="2992" y="1058862"/>
              <a:ext cx="33" cy="46038"/>
            </a:xfrm>
            <a:custGeom>
              <a:avLst/>
              <a:gdLst>
                <a:gd name="T0" fmla="*/ 34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4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4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4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9" name="Freeform 390"/>
            <p:cNvSpPr>
              <a:spLocks/>
            </p:cNvSpPr>
            <p:nvPr/>
          </p:nvSpPr>
          <p:spPr bwMode="auto">
            <a:xfrm>
              <a:off x="3272" y="1071562"/>
              <a:ext cx="33" cy="47625"/>
            </a:xfrm>
            <a:custGeom>
              <a:avLst/>
              <a:gdLst>
                <a:gd name="T0" fmla="*/ 34 w 67"/>
                <a:gd name="T1" fmla="*/ 58 h 58"/>
                <a:gd name="T2" fmla="*/ 0 w 67"/>
                <a:gd name="T3" fmla="*/ 0 h 58"/>
                <a:gd name="T4" fmla="*/ 67 w 67"/>
                <a:gd name="T5" fmla="*/ 0 h 58"/>
                <a:gd name="T6" fmla="*/ 34 w 67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8">
                  <a:moveTo>
                    <a:pt x="34" y="58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0" name="Freeform 391"/>
            <p:cNvSpPr>
              <a:spLocks/>
            </p:cNvSpPr>
            <p:nvPr/>
          </p:nvSpPr>
          <p:spPr bwMode="auto">
            <a:xfrm>
              <a:off x="487" y="1074737"/>
              <a:ext cx="2802" cy="3290888"/>
            </a:xfrm>
            <a:custGeom>
              <a:avLst/>
              <a:gdLst>
                <a:gd name="T0" fmla="*/ 0 w 5603"/>
                <a:gd name="T1" fmla="*/ 4145 h 4145"/>
                <a:gd name="T2" fmla="*/ 560 w 5603"/>
                <a:gd name="T3" fmla="*/ 3303 h 4145"/>
                <a:gd name="T4" fmla="*/ 1119 w 5603"/>
                <a:gd name="T5" fmla="*/ 2747 h 4145"/>
                <a:gd name="T6" fmla="*/ 1680 w 5603"/>
                <a:gd name="T7" fmla="*/ 2250 h 4145"/>
                <a:gd name="T8" fmla="*/ 2240 w 5603"/>
                <a:gd name="T9" fmla="*/ 1793 h 4145"/>
                <a:gd name="T10" fmla="*/ 2801 w 5603"/>
                <a:gd name="T11" fmla="*/ 1365 h 4145"/>
                <a:gd name="T12" fmla="*/ 3361 w 5603"/>
                <a:gd name="T13" fmla="*/ 967 h 4145"/>
                <a:gd name="T14" fmla="*/ 3921 w 5603"/>
                <a:gd name="T15" fmla="*/ 599 h 4145"/>
                <a:gd name="T16" fmla="*/ 4482 w 5603"/>
                <a:gd name="T17" fmla="*/ 270 h 4145"/>
                <a:gd name="T18" fmla="*/ 5042 w 5603"/>
                <a:gd name="T19" fmla="*/ 0 h 4145"/>
                <a:gd name="T20" fmla="*/ 5603 w 5603"/>
                <a:gd name="T21" fmla="*/ 16 h 4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3" h="4145">
                  <a:moveTo>
                    <a:pt x="0" y="4145"/>
                  </a:moveTo>
                  <a:lnTo>
                    <a:pt x="560" y="3303"/>
                  </a:lnTo>
                  <a:lnTo>
                    <a:pt x="1119" y="2747"/>
                  </a:lnTo>
                  <a:lnTo>
                    <a:pt x="1680" y="2250"/>
                  </a:lnTo>
                  <a:lnTo>
                    <a:pt x="2240" y="1793"/>
                  </a:lnTo>
                  <a:lnTo>
                    <a:pt x="2801" y="1365"/>
                  </a:lnTo>
                  <a:lnTo>
                    <a:pt x="3361" y="967"/>
                  </a:lnTo>
                  <a:lnTo>
                    <a:pt x="3921" y="599"/>
                  </a:lnTo>
                  <a:lnTo>
                    <a:pt x="4482" y="270"/>
                  </a:lnTo>
                  <a:lnTo>
                    <a:pt x="5042" y="0"/>
                  </a:lnTo>
                  <a:lnTo>
                    <a:pt x="5603" y="16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2" name="Rectangle 393"/>
            <p:cNvSpPr>
              <a:spLocks noChangeArrowheads="1"/>
            </p:cNvSpPr>
            <p:nvPr/>
          </p:nvSpPr>
          <p:spPr bwMode="auto">
            <a:xfrm>
              <a:off x="775" y="1169987"/>
              <a:ext cx="458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Variance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Line 394"/>
            <p:cNvSpPr>
              <a:spLocks noChangeShapeType="1"/>
            </p:cNvSpPr>
            <p:nvPr/>
          </p:nvSpPr>
          <p:spPr bwMode="auto">
            <a:xfrm>
              <a:off x="525" y="1257300"/>
              <a:ext cx="18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4" name="Oval 395"/>
            <p:cNvSpPr>
              <a:spLocks noChangeArrowheads="1"/>
            </p:cNvSpPr>
            <p:nvPr/>
          </p:nvSpPr>
          <p:spPr bwMode="auto">
            <a:xfrm>
              <a:off x="585" y="1203325"/>
              <a:ext cx="68" cy="109538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5" name="Rectangle 396"/>
            <p:cNvSpPr>
              <a:spLocks noChangeArrowheads="1"/>
            </p:cNvSpPr>
            <p:nvPr/>
          </p:nvSpPr>
          <p:spPr bwMode="auto">
            <a:xfrm>
              <a:off x="775" y="1368425"/>
              <a:ext cx="66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Standard Dev.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Line 397"/>
            <p:cNvSpPr>
              <a:spLocks noChangeShapeType="1"/>
            </p:cNvSpPr>
            <p:nvPr/>
          </p:nvSpPr>
          <p:spPr bwMode="auto">
            <a:xfrm>
              <a:off x="525" y="145573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7" name="Line 398"/>
            <p:cNvSpPr>
              <a:spLocks noChangeShapeType="1"/>
            </p:cNvSpPr>
            <p:nvPr/>
          </p:nvSpPr>
          <p:spPr bwMode="auto">
            <a:xfrm>
              <a:off x="543" y="145573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8" name="Line 399"/>
            <p:cNvSpPr>
              <a:spLocks noChangeShapeType="1"/>
            </p:cNvSpPr>
            <p:nvPr/>
          </p:nvSpPr>
          <p:spPr bwMode="auto">
            <a:xfrm>
              <a:off x="561" y="14557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9" name="Line 400"/>
            <p:cNvSpPr>
              <a:spLocks noChangeShapeType="1"/>
            </p:cNvSpPr>
            <p:nvPr/>
          </p:nvSpPr>
          <p:spPr bwMode="auto">
            <a:xfrm>
              <a:off x="579" y="14557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0" name="Line 401"/>
            <p:cNvSpPr>
              <a:spLocks noChangeShapeType="1"/>
            </p:cNvSpPr>
            <p:nvPr/>
          </p:nvSpPr>
          <p:spPr bwMode="auto">
            <a:xfrm>
              <a:off x="597" y="14557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1" name="Line 402"/>
            <p:cNvSpPr>
              <a:spLocks noChangeShapeType="1"/>
            </p:cNvSpPr>
            <p:nvPr/>
          </p:nvSpPr>
          <p:spPr bwMode="auto">
            <a:xfrm>
              <a:off x="615" y="1455737"/>
              <a:ext cx="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2" name="Line 403"/>
            <p:cNvSpPr>
              <a:spLocks noChangeShapeType="1"/>
            </p:cNvSpPr>
            <p:nvPr/>
          </p:nvSpPr>
          <p:spPr bwMode="auto">
            <a:xfrm>
              <a:off x="632" y="145573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" name="Line 404"/>
            <p:cNvSpPr>
              <a:spLocks noChangeShapeType="1"/>
            </p:cNvSpPr>
            <p:nvPr/>
          </p:nvSpPr>
          <p:spPr bwMode="auto">
            <a:xfrm>
              <a:off x="650" y="145573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" name="Line 405"/>
            <p:cNvSpPr>
              <a:spLocks noChangeShapeType="1"/>
            </p:cNvSpPr>
            <p:nvPr/>
          </p:nvSpPr>
          <p:spPr bwMode="auto">
            <a:xfrm>
              <a:off x="668" y="917"/>
              <a:ext cx="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A000D3-2DE1-47D9-95A4-902F52A3ADE7}"/>
              </a:ext>
            </a:extLst>
          </p:cNvPr>
          <p:cNvGrpSpPr/>
          <p:nvPr/>
        </p:nvGrpSpPr>
        <p:grpSpPr>
          <a:xfrm>
            <a:off x="711201" y="620713"/>
            <a:ext cx="2636837" cy="889000"/>
            <a:chOff x="711201" y="620713"/>
            <a:chExt cx="2636837" cy="889000"/>
          </a:xfrm>
        </p:grpSpPr>
        <p:sp>
          <p:nvSpPr>
            <p:cNvPr id="11" name="Line 407"/>
            <p:cNvSpPr>
              <a:spLocks noChangeShapeType="1"/>
            </p:cNvSpPr>
            <p:nvPr/>
          </p:nvSpPr>
          <p:spPr bwMode="auto">
            <a:xfrm>
              <a:off x="1089026" y="1455738"/>
              <a:ext cx="3175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408"/>
            <p:cNvSpPr>
              <a:spLocks noChangeShapeType="1"/>
            </p:cNvSpPr>
            <p:nvPr/>
          </p:nvSpPr>
          <p:spPr bwMode="auto">
            <a:xfrm>
              <a:off x="1117601" y="1455738"/>
              <a:ext cx="3175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409"/>
            <p:cNvSpPr>
              <a:spLocks noChangeShapeType="1"/>
            </p:cNvSpPr>
            <p:nvPr/>
          </p:nvSpPr>
          <p:spPr bwMode="auto">
            <a:xfrm>
              <a:off x="928688" y="1455738"/>
              <a:ext cx="10795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410"/>
            <p:cNvSpPr>
              <a:spLocks noChangeShapeType="1"/>
            </p:cNvSpPr>
            <p:nvPr/>
          </p:nvSpPr>
          <p:spPr bwMode="auto">
            <a:xfrm>
              <a:off x="982663" y="1401763"/>
              <a:ext cx="0" cy="10795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BF483F-92AF-4A33-8143-3A789BBA33B0}"/>
                </a:ext>
              </a:extLst>
            </p:cNvPr>
            <p:cNvGrpSpPr/>
            <p:nvPr/>
          </p:nvGrpSpPr>
          <p:grpSpPr>
            <a:xfrm>
              <a:off x="711201" y="620713"/>
              <a:ext cx="2636837" cy="455613"/>
              <a:chOff x="711201" y="620713"/>
              <a:chExt cx="2636837" cy="455613"/>
            </a:xfrm>
          </p:grpSpPr>
          <p:sp>
            <p:nvSpPr>
              <p:cNvPr id="15" name="Rectangle 411"/>
              <p:cNvSpPr>
                <a:spLocks noChangeArrowheads="1"/>
              </p:cNvSpPr>
              <p:nvPr/>
            </p:nvSpPr>
            <p:spPr bwMode="auto">
              <a:xfrm>
                <a:off x="1230313" y="655638"/>
                <a:ext cx="1458913" cy="222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" panose="020B0604020202020204" pitchFamily="34" charset="0"/>
                  </a:rPr>
                  <a:t>Population mean µ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" name="Line 412"/>
              <p:cNvSpPr>
                <a:spLocks noChangeShapeType="1"/>
              </p:cNvSpPr>
              <p:nvPr/>
            </p:nvSpPr>
            <p:spPr bwMode="auto">
              <a:xfrm>
                <a:off x="846715" y="744538"/>
                <a:ext cx="33338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Line 413"/>
              <p:cNvSpPr>
                <a:spLocks noChangeShapeType="1"/>
              </p:cNvSpPr>
              <p:nvPr/>
            </p:nvSpPr>
            <p:spPr bwMode="auto">
              <a:xfrm>
                <a:off x="919740" y="744538"/>
                <a:ext cx="4763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Line 414"/>
              <p:cNvSpPr>
                <a:spLocks noChangeShapeType="1"/>
              </p:cNvSpPr>
              <p:nvPr/>
            </p:nvSpPr>
            <p:spPr bwMode="auto">
              <a:xfrm>
                <a:off x="964190" y="744538"/>
                <a:ext cx="31750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Line 415"/>
              <p:cNvSpPr>
                <a:spLocks noChangeShapeType="1"/>
              </p:cNvSpPr>
              <p:nvPr/>
            </p:nvSpPr>
            <p:spPr bwMode="auto">
              <a:xfrm>
                <a:off x="1037215" y="744538"/>
                <a:ext cx="3175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Line 416"/>
              <p:cNvSpPr>
                <a:spLocks noChangeShapeType="1"/>
              </p:cNvSpPr>
              <p:nvPr/>
            </p:nvSpPr>
            <p:spPr bwMode="auto">
              <a:xfrm>
                <a:off x="1080078" y="744538"/>
                <a:ext cx="31750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ys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Rectangle 417"/>
              <p:cNvSpPr>
                <a:spLocks noChangeArrowheads="1"/>
              </p:cNvSpPr>
              <p:nvPr/>
            </p:nvSpPr>
            <p:spPr bwMode="auto">
              <a:xfrm>
                <a:off x="1230313" y="854076"/>
                <a:ext cx="2117725" cy="222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0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" panose="020B0604020202020204" pitchFamily="34" charset="0"/>
                  </a:rPr>
                  <a:t>Mean of 1/3 highest fraction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Line 418"/>
              <p:cNvSpPr>
                <a:spLocks noChangeShapeType="1"/>
              </p:cNvSpPr>
              <p:nvPr/>
            </p:nvSpPr>
            <p:spPr bwMode="auto">
              <a:xfrm>
                <a:off x="846715" y="942976"/>
                <a:ext cx="298450" cy="0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419"/>
              <p:cNvSpPr>
                <a:spLocks/>
              </p:cNvSpPr>
              <p:nvPr/>
            </p:nvSpPr>
            <p:spPr bwMode="auto">
              <a:xfrm>
                <a:off x="948315" y="914401"/>
                <a:ext cx="95250" cy="82550"/>
              </a:xfrm>
              <a:custGeom>
                <a:avLst/>
                <a:gdLst>
                  <a:gd name="T0" fmla="*/ 60 w 120"/>
                  <a:gd name="T1" fmla="*/ 103 h 103"/>
                  <a:gd name="T2" fmla="*/ 0 w 120"/>
                  <a:gd name="T3" fmla="*/ 0 h 103"/>
                  <a:gd name="T4" fmla="*/ 120 w 120"/>
                  <a:gd name="T5" fmla="*/ 0 h 103"/>
                  <a:gd name="T6" fmla="*/ 60 w 120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103">
                    <a:moveTo>
                      <a:pt x="60" y="103"/>
                    </a:moveTo>
                    <a:lnTo>
                      <a:pt x="0" y="0"/>
                    </a:lnTo>
                    <a:lnTo>
                      <a:pt x="120" y="0"/>
                    </a:lnTo>
                    <a:lnTo>
                      <a:pt x="60" y="103"/>
                    </a:lnTo>
                    <a:close/>
                  </a:path>
                </a:pathLst>
              </a:custGeom>
              <a:solidFill>
                <a:srgbClr val="0000FF"/>
              </a:solidFill>
              <a:ln w="22225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Rectangle 420"/>
              <p:cNvSpPr>
                <a:spLocks noChangeArrowheads="1"/>
              </p:cNvSpPr>
              <p:nvPr/>
            </p:nvSpPr>
            <p:spPr bwMode="auto">
              <a:xfrm>
                <a:off x="711201" y="620713"/>
                <a:ext cx="2422525" cy="446088"/>
              </a:xfrm>
              <a:prstGeom prst="rect">
                <a:avLst/>
              </a:prstGeom>
              <a:noFill/>
              <a:ln w="0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B0E4F1-F418-4670-ADF6-26CC1F96B2B1}"/>
              </a:ext>
            </a:extLst>
          </p:cNvPr>
          <p:cNvSpPr/>
          <p:nvPr/>
        </p:nvSpPr>
        <p:spPr>
          <a:xfrm>
            <a:off x="765788" y="2638298"/>
            <a:ext cx="4458356" cy="1730891"/>
          </a:xfrm>
          <a:custGeom>
            <a:avLst/>
            <a:gdLst>
              <a:gd name="connsiteX0" fmla="*/ 0 w 4458356"/>
              <a:gd name="connsiteY0" fmla="*/ 1729142 h 1730891"/>
              <a:gd name="connsiteX1" fmla="*/ 461571 w 4458356"/>
              <a:gd name="connsiteY1" fmla="*/ 683614 h 1730891"/>
              <a:gd name="connsiteX2" fmla="*/ 895168 w 4458356"/>
              <a:gd name="connsiteY2" fmla="*/ 347926 h 1730891"/>
              <a:gd name="connsiteX3" fmla="*/ 1342752 w 4458356"/>
              <a:gd name="connsiteY3" fmla="*/ 139869 h 1730891"/>
              <a:gd name="connsiteX4" fmla="*/ 1785091 w 4458356"/>
              <a:gd name="connsiteY4" fmla="*/ 33219 h 1730891"/>
              <a:gd name="connsiteX5" fmla="*/ 2234423 w 4458356"/>
              <a:gd name="connsiteY5" fmla="*/ 0 h 1730891"/>
              <a:gd name="connsiteX6" fmla="*/ 2676762 w 4458356"/>
              <a:gd name="connsiteY6" fmla="*/ 36715 h 1730891"/>
              <a:gd name="connsiteX7" fmla="*/ 3126094 w 4458356"/>
              <a:gd name="connsiteY7" fmla="*/ 145115 h 1730891"/>
              <a:gd name="connsiteX8" fmla="*/ 3570181 w 4458356"/>
              <a:gd name="connsiteY8" fmla="*/ 349674 h 1730891"/>
              <a:gd name="connsiteX9" fmla="*/ 4012520 w 4458356"/>
              <a:gd name="connsiteY9" fmla="*/ 685362 h 1730891"/>
              <a:gd name="connsiteX10" fmla="*/ 4458356 w 4458356"/>
              <a:gd name="connsiteY10" fmla="*/ 1730891 h 17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58356" h="1730891">
                <a:moveTo>
                  <a:pt x="0" y="1729142"/>
                </a:moveTo>
                <a:lnTo>
                  <a:pt x="461571" y="683614"/>
                </a:lnTo>
                <a:lnTo>
                  <a:pt x="895168" y="347926"/>
                </a:lnTo>
                <a:lnTo>
                  <a:pt x="1342752" y="139869"/>
                </a:lnTo>
                <a:lnTo>
                  <a:pt x="1785091" y="33219"/>
                </a:lnTo>
                <a:lnTo>
                  <a:pt x="2234423" y="0"/>
                </a:lnTo>
                <a:lnTo>
                  <a:pt x="2676762" y="36715"/>
                </a:lnTo>
                <a:lnTo>
                  <a:pt x="3126094" y="145115"/>
                </a:lnTo>
                <a:lnTo>
                  <a:pt x="3570181" y="349674"/>
                </a:lnTo>
                <a:lnTo>
                  <a:pt x="4012520" y="685362"/>
                </a:lnTo>
                <a:lnTo>
                  <a:pt x="4458356" y="1730891"/>
                </a:lnTo>
              </a:path>
            </a:pathLst>
          </a:cu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6" name="Textfeld 5">
            <a:extLst>
              <a:ext uri="{FF2B5EF4-FFF2-40B4-BE49-F238E27FC236}">
                <a16:creationId xmlns:a16="http://schemas.microsoft.com/office/drawing/2014/main" id="{8F2DF314-27C0-41FA-A786-C7DF6AE52263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36</a:t>
            </a:fld>
            <a:endParaRPr lang="en-US" dirty="0"/>
          </a:p>
        </p:txBody>
      </p:sp>
      <p:sp>
        <p:nvSpPr>
          <p:cNvPr id="427" name="Rectangle 14">
            <a:extLst>
              <a:ext uri="{FF2B5EF4-FFF2-40B4-BE49-F238E27FC236}">
                <a16:creationId xmlns:a16="http://schemas.microsoft.com/office/drawing/2014/main" id="{6FA532A7-308B-4B3C-A2D8-390F513C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806" y="1526785"/>
            <a:ext cx="30162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238D61EB-83E2-4D4F-8B3C-31AA7B4603A5}"/>
              </a:ext>
            </a:extLst>
          </p:cNvPr>
          <p:cNvCxnSpPr>
            <a:cxnSpLocks/>
            <a:stCxn id="235" idx="0"/>
            <a:endCxn id="294" idx="1"/>
          </p:cNvCxnSpPr>
          <p:nvPr/>
        </p:nvCxnSpPr>
        <p:spPr>
          <a:xfrm flipV="1">
            <a:off x="773113" y="1615810"/>
            <a:ext cx="2206127" cy="19316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8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1442" y="497880"/>
            <a:ext cx="5767365" cy="45554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feld 1"/>
          <p:cNvSpPr txBox="1"/>
          <p:nvPr/>
        </p:nvSpPr>
        <p:spPr>
          <a:xfrm>
            <a:off x="8604525" y="4722430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mtClean="0"/>
              <a:t>37</a:t>
            </a:fld>
            <a:endParaRPr lang="en-GB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769905" y="1112360"/>
            <a:ext cx="4454980" cy="3264425"/>
            <a:chOff x="769905" y="843525"/>
            <a:chExt cx="4454980" cy="3264425"/>
          </a:xfrm>
        </p:grpSpPr>
        <p:cxnSp>
          <p:nvCxnSpPr>
            <p:cNvPr id="5" name="Gerade Verbindung mit Pfeil 4"/>
            <p:cNvCxnSpPr/>
            <p:nvPr/>
          </p:nvCxnSpPr>
          <p:spPr>
            <a:xfrm>
              <a:off x="769905" y="4107950"/>
              <a:ext cx="44549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mit Pfeil 6"/>
            <p:cNvCxnSpPr/>
            <p:nvPr/>
          </p:nvCxnSpPr>
          <p:spPr>
            <a:xfrm flipV="1">
              <a:off x="769905" y="843525"/>
              <a:ext cx="4454980" cy="3264425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>
          <a:xfrm>
            <a:off x="1221681" y="2640795"/>
            <a:ext cx="3546928" cy="1746249"/>
            <a:chOff x="1221681" y="2379725"/>
            <a:chExt cx="3546928" cy="1746249"/>
          </a:xfrm>
        </p:grpSpPr>
        <p:cxnSp>
          <p:nvCxnSpPr>
            <p:cNvPr id="9" name="Gerade Verbindung mit Pfeil 8"/>
            <p:cNvCxnSpPr/>
            <p:nvPr/>
          </p:nvCxnSpPr>
          <p:spPr>
            <a:xfrm flipV="1">
              <a:off x="1221681" y="3094426"/>
              <a:ext cx="4584" cy="1016553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 flipV="1">
              <a:off x="1658006" y="2725370"/>
              <a:ext cx="4584" cy="137118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/>
            <p:nvPr/>
          </p:nvCxnSpPr>
          <p:spPr>
            <a:xfrm flipV="1">
              <a:off x="2109496" y="2533345"/>
              <a:ext cx="4584" cy="1588046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/>
            <p:cNvCxnSpPr/>
            <p:nvPr/>
          </p:nvCxnSpPr>
          <p:spPr>
            <a:xfrm flipH="1" flipV="1">
              <a:off x="2545703" y="2418130"/>
              <a:ext cx="8172" cy="1694656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/>
            <p:cNvCxnSpPr/>
            <p:nvPr/>
          </p:nvCxnSpPr>
          <p:spPr>
            <a:xfrm flipV="1">
              <a:off x="2992811" y="2379725"/>
              <a:ext cx="4584" cy="1746249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/>
            <p:cNvCxnSpPr/>
            <p:nvPr/>
          </p:nvCxnSpPr>
          <p:spPr>
            <a:xfrm flipH="1" flipV="1">
              <a:off x="3436050" y="2422959"/>
              <a:ext cx="5537" cy="170301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H="1" flipV="1">
              <a:off x="3880255" y="2533346"/>
              <a:ext cx="2924" cy="155728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/>
            <p:cNvCxnSpPr/>
            <p:nvPr/>
          </p:nvCxnSpPr>
          <p:spPr>
            <a:xfrm flipV="1">
              <a:off x="4336986" y="2725370"/>
              <a:ext cx="2292" cy="140060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/>
            <p:cNvCxnSpPr/>
            <p:nvPr/>
          </p:nvCxnSpPr>
          <p:spPr>
            <a:xfrm flipV="1">
              <a:off x="4764025" y="3109420"/>
              <a:ext cx="4584" cy="1016553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feld 18"/>
          <p:cNvSpPr txBox="1"/>
          <p:nvPr/>
        </p:nvSpPr>
        <p:spPr>
          <a:xfrm>
            <a:off x="5877770" y="560368"/>
            <a:ext cx="3202593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Impact of increasing the frequency of AA </a:t>
            </a:r>
            <a:r>
              <a:rPr lang="en-GB" dirty="0">
                <a:cs typeface="Arial"/>
              </a:rPr>
              <a:t>on value and variance.</a:t>
            </a:r>
          </a:p>
          <a:p>
            <a:endParaRPr lang="en-GB" dirty="0">
              <a:cs typeface="Arial"/>
            </a:endParaRPr>
          </a:p>
          <a:p>
            <a:r>
              <a:rPr lang="en-GB" dirty="0">
                <a:cs typeface="Arial"/>
              </a:rPr>
              <a:t>Well, not literally AA, but BB and/or CC and/or ... KK, anyway: Impact of increasing frequency of large-letter all</a:t>
            </a:r>
            <a:r>
              <a:rPr lang="en-GB" dirty="0"/>
              <a:t>ele per locus, the ones which are coding for impact </a:t>
            </a:r>
            <a:r>
              <a:rPr lang="en-GB" dirty="0">
                <a:latin typeface="Arial"/>
                <a:cs typeface="Arial"/>
              </a:rPr>
              <a:t>►1 to the trait (instead </a:t>
            </a:r>
            <a:r>
              <a:rPr lang="en-GB" dirty="0">
                <a:cs typeface="Arial"/>
              </a:rPr>
              <a:t>of ►0</a:t>
            </a:r>
            <a:r>
              <a:rPr lang="en-GB" dirty="0">
                <a:latin typeface="Arial"/>
                <a:cs typeface="Arial"/>
              </a:rPr>
              <a:t>, which is here the effect of the small-letter alleles).</a:t>
            </a:r>
            <a:endParaRPr lang="en-GB" dirty="0"/>
          </a:p>
        </p:txBody>
      </p:sp>
      <p:cxnSp>
        <p:nvCxnSpPr>
          <p:cNvPr id="20" name="Gerade Verbindung mit Pfeil 19"/>
          <p:cNvCxnSpPr/>
          <p:nvPr/>
        </p:nvCxnSpPr>
        <p:spPr>
          <a:xfrm flipH="1">
            <a:off x="2300385" y="1496410"/>
            <a:ext cx="466580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/>
        </p:nvSpPr>
        <p:spPr>
          <a:xfrm>
            <a:off x="2997395" y="1150765"/>
            <a:ext cx="2189085" cy="3187615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2000" y="37020"/>
            <a:ext cx="902517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Impact of increasing frequency of AA on µ and σ²</a:t>
            </a:r>
          </a:p>
        </p:txBody>
      </p:sp>
      <p:grpSp>
        <p:nvGrpSpPr>
          <p:cNvPr id="440" name="Group 439"/>
          <p:cNvGrpSpPr/>
          <p:nvPr/>
        </p:nvGrpSpPr>
        <p:grpSpPr>
          <a:xfrm>
            <a:off x="310035" y="1019176"/>
            <a:ext cx="5375920" cy="4023369"/>
            <a:chOff x="310035" y="1019176"/>
            <a:chExt cx="5375920" cy="4023369"/>
          </a:xfrm>
        </p:grpSpPr>
        <p:sp>
          <p:nvSpPr>
            <p:cNvPr id="241" name="Line 6"/>
            <p:cNvSpPr>
              <a:spLocks noChangeShapeType="1"/>
            </p:cNvSpPr>
            <p:nvPr/>
          </p:nvSpPr>
          <p:spPr bwMode="auto">
            <a:xfrm flipV="1">
              <a:off x="773113" y="1112838"/>
              <a:ext cx="0" cy="32781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2" name="Line 7"/>
            <p:cNvSpPr>
              <a:spLocks noChangeShapeType="1"/>
            </p:cNvSpPr>
            <p:nvPr/>
          </p:nvSpPr>
          <p:spPr bwMode="auto">
            <a:xfrm flipH="1">
              <a:off x="703263" y="43910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3" name="Rectangle 8"/>
            <p:cNvSpPr>
              <a:spLocks noChangeArrowheads="1"/>
            </p:cNvSpPr>
            <p:nvPr/>
          </p:nvSpPr>
          <p:spPr bwMode="auto">
            <a:xfrm>
              <a:off x="522288" y="43084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4" name="Line 9"/>
            <p:cNvSpPr>
              <a:spLocks noChangeShapeType="1"/>
            </p:cNvSpPr>
            <p:nvPr/>
          </p:nvSpPr>
          <p:spPr bwMode="auto">
            <a:xfrm flipH="1">
              <a:off x="738188" y="3844926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5" name="Line 10"/>
            <p:cNvSpPr>
              <a:spLocks noChangeShapeType="1"/>
            </p:cNvSpPr>
            <p:nvPr/>
          </p:nvSpPr>
          <p:spPr bwMode="auto">
            <a:xfrm flipH="1">
              <a:off x="703263" y="32988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6" name="Rectangle 11"/>
            <p:cNvSpPr>
              <a:spLocks noChangeArrowheads="1"/>
            </p:cNvSpPr>
            <p:nvPr/>
          </p:nvSpPr>
          <p:spPr bwMode="auto">
            <a:xfrm>
              <a:off x="522288" y="3217863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7" name="Line 12"/>
            <p:cNvSpPr>
              <a:spLocks noChangeShapeType="1"/>
            </p:cNvSpPr>
            <p:nvPr/>
          </p:nvSpPr>
          <p:spPr bwMode="auto">
            <a:xfrm flipH="1">
              <a:off x="738188" y="2751138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8" name="Line 13"/>
            <p:cNvSpPr>
              <a:spLocks noChangeShapeType="1"/>
            </p:cNvSpPr>
            <p:nvPr/>
          </p:nvSpPr>
          <p:spPr bwMode="auto">
            <a:xfrm flipH="1">
              <a:off x="703263" y="2206626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9" name="Rectangle 14"/>
            <p:cNvSpPr>
              <a:spLocks noChangeArrowheads="1"/>
            </p:cNvSpPr>
            <p:nvPr/>
          </p:nvSpPr>
          <p:spPr bwMode="auto">
            <a:xfrm>
              <a:off x="522288" y="21240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0" name="Line 15"/>
            <p:cNvSpPr>
              <a:spLocks noChangeShapeType="1"/>
            </p:cNvSpPr>
            <p:nvPr/>
          </p:nvSpPr>
          <p:spPr bwMode="auto">
            <a:xfrm flipH="1">
              <a:off x="738188" y="1660526"/>
              <a:ext cx="3492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1" name="Line 16"/>
            <p:cNvSpPr>
              <a:spLocks noChangeShapeType="1"/>
            </p:cNvSpPr>
            <p:nvPr/>
          </p:nvSpPr>
          <p:spPr bwMode="auto">
            <a:xfrm flipH="1">
              <a:off x="703263" y="1112838"/>
              <a:ext cx="698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2" name="Rectangle 17"/>
            <p:cNvSpPr>
              <a:spLocks noChangeArrowheads="1"/>
            </p:cNvSpPr>
            <p:nvPr/>
          </p:nvSpPr>
          <p:spPr bwMode="auto">
            <a:xfrm>
              <a:off x="522288" y="1031876"/>
              <a:ext cx="9297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3" name="Rectangle 18"/>
            <p:cNvSpPr>
              <a:spLocks noChangeArrowheads="1"/>
            </p:cNvSpPr>
            <p:nvPr/>
          </p:nvSpPr>
          <p:spPr bwMode="auto">
            <a:xfrm rot="16200000">
              <a:off x="-220624" y="2637309"/>
              <a:ext cx="129214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Variance or SD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4" name="Line 19"/>
            <p:cNvSpPr>
              <a:spLocks noChangeShapeType="1"/>
            </p:cNvSpPr>
            <p:nvPr/>
          </p:nvSpPr>
          <p:spPr bwMode="auto">
            <a:xfrm flipV="1">
              <a:off x="5221288" y="1112838"/>
              <a:ext cx="0" cy="32781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5" name="Line 20"/>
            <p:cNvSpPr>
              <a:spLocks noChangeShapeType="1"/>
            </p:cNvSpPr>
            <p:nvPr/>
          </p:nvSpPr>
          <p:spPr bwMode="auto">
            <a:xfrm>
              <a:off x="5221288" y="439102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6" name="Rectangle 21"/>
            <p:cNvSpPr>
              <a:spLocks noChangeArrowheads="1"/>
            </p:cNvSpPr>
            <p:nvPr/>
          </p:nvSpPr>
          <p:spPr bwMode="auto">
            <a:xfrm>
              <a:off x="5314951" y="4297363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7" name="Line 22"/>
            <p:cNvSpPr>
              <a:spLocks noChangeShapeType="1"/>
            </p:cNvSpPr>
            <p:nvPr/>
          </p:nvSpPr>
          <p:spPr bwMode="auto">
            <a:xfrm>
              <a:off x="5221288" y="4062413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8" name="Rectangle 23"/>
            <p:cNvSpPr>
              <a:spLocks noChangeArrowheads="1"/>
            </p:cNvSpPr>
            <p:nvPr/>
          </p:nvSpPr>
          <p:spPr bwMode="auto">
            <a:xfrm>
              <a:off x="5314951" y="3968751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" name="Line 24"/>
            <p:cNvSpPr>
              <a:spLocks noChangeShapeType="1"/>
            </p:cNvSpPr>
            <p:nvPr/>
          </p:nvSpPr>
          <p:spPr bwMode="auto">
            <a:xfrm>
              <a:off x="5221288" y="373538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0" name="Rectangle 25"/>
            <p:cNvSpPr>
              <a:spLocks noChangeArrowheads="1"/>
            </p:cNvSpPr>
            <p:nvPr/>
          </p:nvSpPr>
          <p:spPr bwMode="auto">
            <a:xfrm>
              <a:off x="5314951" y="3641726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1" name="Line 26"/>
            <p:cNvSpPr>
              <a:spLocks noChangeShapeType="1"/>
            </p:cNvSpPr>
            <p:nvPr/>
          </p:nvSpPr>
          <p:spPr bwMode="auto">
            <a:xfrm>
              <a:off x="5221288" y="340677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2" name="Rectangle 27"/>
            <p:cNvSpPr>
              <a:spLocks noChangeArrowheads="1"/>
            </p:cNvSpPr>
            <p:nvPr/>
          </p:nvSpPr>
          <p:spPr bwMode="auto">
            <a:xfrm>
              <a:off x="5314951" y="3314701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3" name="Line 28"/>
            <p:cNvSpPr>
              <a:spLocks noChangeShapeType="1"/>
            </p:cNvSpPr>
            <p:nvPr/>
          </p:nvSpPr>
          <p:spPr bwMode="auto">
            <a:xfrm>
              <a:off x="5221288" y="3079751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4" name="Rectangle 29"/>
            <p:cNvSpPr>
              <a:spLocks noChangeArrowheads="1"/>
            </p:cNvSpPr>
            <p:nvPr/>
          </p:nvSpPr>
          <p:spPr bwMode="auto">
            <a:xfrm>
              <a:off x="5314951" y="2986088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5" name="Line 30"/>
            <p:cNvSpPr>
              <a:spLocks noChangeShapeType="1"/>
            </p:cNvSpPr>
            <p:nvPr/>
          </p:nvSpPr>
          <p:spPr bwMode="auto">
            <a:xfrm>
              <a:off x="5221288" y="275113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6" name="Rectangle 31"/>
            <p:cNvSpPr>
              <a:spLocks noChangeArrowheads="1"/>
            </p:cNvSpPr>
            <p:nvPr/>
          </p:nvSpPr>
          <p:spPr bwMode="auto">
            <a:xfrm>
              <a:off x="5314951" y="2659063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7" name="Line 32"/>
            <p:cNvSpPr>
              <a:spLocks noChangeShapeType="1"/>
            </p:cNvSpPr>
            <p:nvPr/>
          </p:nvSpPr>
          <p:spPr bwMode="auto">
            <a:xfrm>
              <a:off x="5221288" y="2424113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8" name="Rectangle 33"/>
            <p:cNvSpPr>
              <a:spLocks noChangeArrowheads="1"/>
            </p:cNvSpPr>
            <p:nvPr/>
          </p:nvSpPr>
          <p:spPr bwMode="auto">
            <a:xfrm>
              <a:off x="5314951" y="2330451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" name="Line 34"/>
            <p:cNvSpPr>
              <a:spLocks noChangeShapeType="1"/>
            </p:cNvSpPr>
            <p:nvPr/>
          </p:nvSpPr>
          <p:spPr bwMode="auto">
            <a:xfrm>
              <a:off x="5221288" y="209708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0" name="Rectangle 35"/>
            <p:cNvSpPr>
              <a:spLocks noChangeArrowheads="1"/>
            </p:cNvSpPr>
            <p:nvPr/>
          </p:nvSpPr>
          <p:spPr bwMode="auto">
            <a:xfrm>
              <a:off x="5314951" y="2003426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Line 36"/>
            <p:cNvSpPr>
              <a:spLocks noChangeShapeType="1"/>
            </p:cNvSpPr>
            <p:nvPr/>
          </p:nvSpPr>
          <p:spPr bwMode="auto">
            <a:xfrm>
              <a:off x="5221288" y="1768476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2" name="Rectangle 37"/>
            <p:cNvSpPr>
              <a:spLocks noChangeArrowheads="1"/>
            </p:cNvSpPr>
            <p:nvPr/>
          </p:nvSpPr>
          <p:spPr bwMode="auto">
            <a:xfrm>
              <a:off x="5314951" y="1674813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" name="Line 38"/>
            <p:cNvSpPr>
              <a:spLocks noChangeShapeType="1"/>
            </p:cNvSpPr>
            <p:nvPr/>
          </p:nvSpPr>
          <p:spPr bwMode="auto">
            <a:xfrm>
              <a:off x="5221288" y="1441451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4" name="Rectangle 39"/>
            <p:cNvSpPr>
              <a:spLocks noChangeArrowheads="1"/>
            </p:cNvSpPr>
            <p:nvPr/>
          </p:nvSpPr>
          <p:spPr bwMode="auto">
            <a:xfrm>
              <a:off x="5314951" y="1347788"/>
              <a:ext cx="2148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Line 40"/>
            <p:cNvSpPr>
              <a:spLocks noChangeShapeType="1"/>
            </p:cNvSpPr>
            <p:nvPr/>
          </p:nvSpPr>
          <p:spPr bwMode="auto">
            <a:xfrm>
              <a:off x="5221288" y="1112838"/>
              <a:ext cx="698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6" name="Rectangle 41"/>
            <p:cNvSpPr>
              <a:spLocks noChangeArrowheads="1"/>
            </p:cNvSpPr>
            <p:nvPr/>
          </p:nvSpPr>
          <p:spPr bwMode="auto">
            <a:xfrm>
              <a:off x="5314951" y="1019176"/>
              <a:ext cx="200504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" name="Rectangle 42"/>
            <p:cNvSpPr>
              <a:spLocks noChangeArrowheads="1"/>
            </p:cNvSpPr>
            <p:nvPr/>
          </p:nvSpPr>
          <p:spPr bwMode="auto">
            <a:xfrm rot="16200000">
              <a:off x="4120622" y="2635722"/>
              <a:ext cx="289983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Pop. mean or mean of 1/3 highest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" name="Line 43"/>
            <p:cNvSpPr>
              <a:spLocks noChangeShapeType="1"/>
            </p:cNvSpPr>
            <p:nvPr/>
          </p:nvSpPr>
          <p:spPr bwMode="auto">
            <a:xfrm>
              <a:off x="773113" y="4391026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9" name="Line 44"/>
            <p:cNvSpPr>
              <a:spLocks noChangeShapeType="1"/>
            </p:cNvSpPr>
            <p:nvPr/>
          </p:nvSpPr>
          <p:spPr bwMode="auto">
            <a:xfrm>
              <a:off x="773113" y="1112838"/>
              <a:ext cx="4448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0" name="Line 45"/>
            <p:cNvSpPr>
              <a:spLocks noChangeShapeType="1"/>
            </p:cNvSpPr>
            <p:nvPr/>
          </p:nvSpPr>
          <p:spPr bwMode="auto">
            <a:xfrm>
              <a:off x="773113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1" name="Rectangle 46"/>
            <p:cNvSpPr>
              <a:spLocks noChangeArrowheads="1"/>
            </p:cNvSpPr>
            <p:nvPr/>
          </p:nvSpPr>
          <p:spPr bwMode="auto">
            <a:xfrm>
              <a:off x="622301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2" name="Line 47"/>
            <p:cNvSpPr>
              <a:spLocks noChangeShapeType="1"/>
            </p:cNvSpPr>
            <p:nvPr/>
          </p:nvSpPr>
          <p:spPr bwMode="auto">
            <a:xfrm>
              <a:off x="1217613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3" name="Rectangle 48"/>
            <p:cNvSpPr>
              <a:spLocks noChangeArrowheads="1"/>
            </p:cNvSpPr>
            <p:nvPr/>
          </p:nvSpPr>
          <p:spPr bwMode="auto">
            <a:xfrm>
              <a:off x="1066801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0.1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4" name="Line 49"/>
            <p:cNvSpPr>
              <a:spLocks noChangeShapeType="1"/>
            </p:cNvSpPr>
            <p:nvPr/>
          </p:nvSpPr>
          <p:spPr bwMode="auto">
            <a:xfrm>
              <a:off x="1662113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5" name="Rectangle 50"/>
            <p:cNvSpPr>
              <a:spLocks noChangeArrowheads="1"/>
            </p:cNvSpPr>
            <p:nvPr/>
          </p:nvSpPr>
          <p:spPr bwMode="auto">
            <a:xfrm>
              <a:off x="15128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6" name="Line 51"/>
            <p:cNvSpPr>
              <a:spLocks noChangeShapeType="1"/>
            </p:cNvSpPr>
            <p:nvPr/>
          </p:nvSpPr>
          <p:spPr bwMode="auto">
            <a:xfrm>
              <a:off x="21082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7" name="Rectangle 52"/>
            <p:cNvSpPr>
              <a:spLocks noChangeArrowheads="1"/>
            </p:cNvSpPr>
            <p:nvPr/>
          </p:nvSpPr>
          <p:spPr bwMode="auto">
            <a:xfrm>
              <a:off x="19573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8" name="Line 53"/>
            <p:cNvSpPr>
              <a:spLocks noChangeShapeType="1"/>
            </p:cNvSpPr>
            <p:nvPr/>
          </p:nvSpPr>
          <p:spPr bwMode="auto">
            <a:xfrm>
              <a:off x="25527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9" name="Rectangle 54"/>
            <p:cNvSpPr>
              <a:spLocks noChangeArrowheads="1"/>
            </p:cNvSpPr>
            <p:nvPr/>
          </p:nvSpPr>
          <p:spPr bwMode="auto">
            <a:xfrm>
              <a:off x="24018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0" name="Line 55"/>
            <p:cNvSpPr>
              <a:spLocks noChangeShapeType="1"/>
            </p:cNvSpPr>
            <p:nvPr/>
          </p:nvSpPr>
          <p:spPr bwMode="auto">
            <a:xfrm>
              <a:off x="29972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1" name="Rectangle 56"/>
            <p:cNvSpPr>
              <a:spLocks noChangeArrowheads="1"/>
            </p:cNvSpPr>
            <p:nvPr/>
          </p:nvSpPr>
          <p:spPr bwMode="auto">
            <a:xfrm>
              <a:off x="28463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0.5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2" name="Line 57"/>
            <p:cNvSpPr>
              <a:spLocks noChangeShapeType="1"/>
            </p:cNvSpPr>
            <p:nvPr/>
          </p:nvSpPr>
          <p:spPr bwMode="auto">
            <a:xfrm>
              <a:off x="34417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3" name="Rectangle 58"/>
            <p:cNvSpPr>
              <a:spLocks noChangeArrowheads="1"/>
            </p:cNvSpPr>
            <p:nvPr/>
          </p:nvSpPr>
          <p:spPr bwMode="auto">
            <a:xfrm>
              <a:off x="32908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4" name="Line 59"/>
            <p:cNvSpPr>
              <a:spLocks noChangeShapeType="1"/>
            </p:cNvSpPr>
            <p:nvPr/>
          </p:nvSpPr>
          <p:spPr bwMode="auto">
            <a:xfrm>
              <a:off x="38862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5" name="Rectangle 60"/>
            <p:cNvSpPr>
              <a:spLocks noChangeArrowheads="1"/>
            </p:cNvSpPr>
            <p:nvPr/>
          </p:nvSpPr>
          <p:spPr bwMode="auto">
            <a:xfrm>
              <a:off x="3736976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0.7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6" name="Line 61"/>
            <p:cNvSpPr>
              <a:spLocks noChangeShapeType="1"/>
            </p:cNvSpPr>
            <p:nvPr/>
          </p:nvSpPr>
          <p:spPr bwMode="auto">
            <a:xfrm>
              <a:off x="43307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7" name="Rectangle 62"/>
            <p:cNvSpPr>
              <a:spLocks noChangeArrowheads="1"/>
            </p:cNvSpPr>
            <p:nvPr/>
          </p:nvSpPr>
          <p:spPr bwMode="auto">
            <a:xfrm>
              <a:off x="4179888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8" name="Line 63"/>
            <p:cNvSpPr>
              <a:spLocks noChangeShapeType="1"/>
            </p:cNvSpPr>
            <p:nvPr/>
          </p:nvSpPr>
          <p:spPr bwMode="auto">
            <a:xfrm>
              <a:off x="4775201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9" name="Rectangle 64"/>
            <p:cNvSpPr>
              <a:spLocks noChangeArrowheads="1"/>
            </p:cNvSpPr>
            <p:nvPr/>
          </p:nvSpPr>
          <p:spPr bwMode="auto">
            <a:xfrm>
              <a:off x="4625976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0" name="Line 65"/>
            <p:cNvSpPr>
              <a:spLocks noChangeShapeType="1"/>
            </p:cNvSpPr>
            <p:nvPr/>
          </p:nvSpPr>
          <p:spPr bwMode="auto">
            <a:xfrm>
              <a:off x="5221288" y="4391026"/>
              <a:ext cx="0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1" name="Rectangle 66"/>
            <p:cNvSpPr>
              <a:spLocks noChangeArrowheads="1"/>
            </p:cNvSpPr>
            <p:nvPr/>
          </p:nvSpPr>
          <p:spPr bwMode="auto">
            <a:xfrm>
              <a:off x="5070476" y="4476751"/>
              <a:ext cx="23243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2" name="Rectangle 67"/>
            <p:cNvSpPr>
              <a:spLocks noChangeArrowheads="1"/>
            </p:cNvSpPr>
            <p:nvPr/>
          </p:nvSpPr>
          <p:spPr bwMode="auto">
            <a:xfrm>
              <a:off x="1604963" y="4641851"/>
              <a:ext cx="272510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Frequency of 'AA' at each of 10 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3" name="Rectangle 68"/>
            <p:cNvSpPr>
              <a:spLocks noChangeArrowheads="1"/>
            </p:cNvSpPr>
            <p:nvPr/>
          </p:nvSpPr>
          <p:spPr bwMode="auto">
            <a:xfrm>
              <a:off x="2289176" y="4811713"/>
              <a:ext cx="135133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segregating loci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4" name="Oval 69"/>
            <p:cNvSpPr>
              <a:spLocks noChangeArrowheads="1"/>
            </p:cNvSpPr>
            <p:nvPr/>
          </p:nvSpPr>
          <p:spPr bwMode="auto">
            <a:xfrm>
              <a:off x="747713" y="4365626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5" name="Oval 70"/>
            <p:cNvSpPr>
              <a:spLocks noChangeArrowheads="1"/>
            </p:cNvSpPr>
            <p:nvPr/>
          </p:nvSpPr>
          <p:spPr bwMode="auto">
            <a:xfrm>
              <a:off x="1193801" y="3382963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6" name="Oval 71"/>
            <p:cNvSpPr>
              <a:spLocks noChangeArrowheads="1"/>
            </p:cNvSpPr>
            <p:nvPr/>
          </p:nvSpPr>
          <p:spPr bwMode="auto">
            <a:xfrm>
              <a:off x="1638301" y="2617788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7" name="Oval 72"/>
            <p:cNvSpPr>
              <a:spLocks noChangeArrowheads="1"/>
            </p:cNvSpPr>
            <p:nvPr/>
          </p:nvSpPr>
          <p:spPr bwMode="auto">
            <a:xfrm>
              <a:off x="2082801" y="20716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8" name="Oval 73"/>
            <p:cNvSpPr>
              <a:spLocks noChangeArrowheads="1"/>
            </p:cNvSpPr>
            <p:nvPr/>
          </p:nvSpPr>
          <p:spPr bwMode="auto">
            <a:xfrm>
              <a:off x="2527301" y="1744663"/>
              <a:ext cx="50800" cy="49213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9" name="Oval 74"/>
            <p:cNvSpPr>
              <a:spLocks noChangeArrowheads="1"/>
            </p:cNvSpPr>
            <p:nvPr/>
          </p:nvSpPr>
          <p:spPr bwMode="auto">
            <a:xfrm>
              <a:off x="2971801" y="1633538"/>
              <a:ext cx="50800" cy="52388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0" name="Oval 75"/>
            <p:cNvSpPr>
              <a:spLocks noChangeArrowheads="1"/>
            </p:cNvSpPr>
            <p:nvPr/>
          </p:nvSpPr>
          <p:spPr bwMode="auto">
            <a:xfrm>
              <a:off x="3416301" y="1744663"/>
              <a:ext cx="50800" cy="49213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1" name="Oval 76"/>
            <p:cNvSpPr>
              <a:spLocks noChangeArrowheads="1"/>
            </p:cNvSpPr>
            <p:nvPr/>
          </p:nvSpPr>
          <p:spPr bwMode="auto">
            <a:xfrm>
              <a:off x="3860801" y="20716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2" name="Oval 77"/>
            <p:cNvSpPr>
              <a:spLocks noChangeArrowheads="1"/>
            </p:cNvSpPr>
            <p:nvPr/>
          </p:nvSpPr>
          <p:spPr bwMode="auto">
            <a:xfrm>
              <a:off x="4306888" y="2617788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3" name="Oval 78"/>
            <p:cNvSpPr>
              <a:spLocks noChangeArrowheads="1"/>
            </p:cNvSpPr>
            <p:nvPr/>
          </p:nvSpPr>
          <p:spPr bwMode="auto">
            <a:xfrm>
              <a:off x="4751388" y="3382963"/>
              <a:ext cx="50800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4" name="Oval 79"/>
            <p:cNvSpPr>
              <a:spLocks noChangeArrowheads="1"/>
            </p:cNvSpPr>
            <p:nvPr/>
          </p:nvSpPr>
          <p:spPr bwMode="auto">
            <a:xfrm>
              <a:off x="5195888" y="4365626"/>
              <a:ext cx="49213" cy="50800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5" name="Freeform 80"/>
            <p:cNvSpPr>
              <a:spLocks/>
            </p:cNvSpPr>
            <p:nvPr/>
          </p:nvSpPr>
          <p:spPr bwMode="auto">
            <a:xfrm>
              <a:off x="773113" y="1660526"/>
              <a:ext cx="4448175" cy="2730500"/>
            </a:xfrm>
            <a:custGeom>
              <a:avLst/>
              <a:gdLst>
                <a:gd name="T0" fmla="*/ 0 w 5603"/>
                <a:gd name="T1" fmla="*/ 3440 h 3440"/>
                <a:gd name="T2" fmla="*/ 560 w 5603"/>
                <a:gd name="T3" fmla="*/ 2202 h 3440"/>
                <a:gd name="T4" fmla="*/ 1119 w 5603"/>
                <a:gd name="T5" fmla="*/ 1239 h 3440"/>
                <a:gd name="T6" fmla="*/ 1680 w 5603"/>
                <a:gd name="T7" fmla="*/ 551 h 3440"/>
                <a:gd name="T8" fmla="*/ 2240 w 5603"/>
                <a:gd name="T9" fmla="*/ 137 h 3440"/>
                <a:gd name="T10" fmla="*/ 2801 w 5603"/>
                <a:gd name="T11" fmla="*/ 0 h 3440"/>
                <a:gd name="T12" fmla="*/ 3361 w 5603"/>
                <a:gd name="T13" fmla="*/ 137 h 3440"/>
                <a:gd name="T14" fmla="*/ 3921 w 5603"/>
                <a:gd name="T15" fmla="*/ 551 h 3440"/>
                <a:gd name="T16" fmla="*/ 4482 w 5603"/>
                <a:gd name="T17" fmla="*/ 1239 h 3440"/>
                <a:gd name="T18" fmla="*/ 5042 w 5603"/>
                <a:gd name="T19" fmla="*/ 2202 h 3440"/>
                <a:gd name="T20" fmla="*/ 5603 w 5603"/>
                <a:gd name="T21" fmla="*/ 3440 h 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3" h="3440">
                  <a:moveTo>
                    <a:pt x="0" y="3440"/>
                  </a:moveTo>
                  <a:lnTo>
                    <a:pt x="560" y="2202"/>
                  </a:lnTo>
                  <a:lnTo>
                    <a:pt x="1119" y="1239"/>
                  </a:lnTo>
                  <a:lnTo>
                    <a:pt x="1680" y="551"/>
                  </a:lnTo>
                  <a:lnTo>
                    <a:pt x="2240" y="137"/>
                  </a:lnTo>
                  <a:lnTo>
                    <a:pt x="2801" y="0"/>
                  </a:lnTo>
                  <a:lnTo>
                    <a:pt x="3361" y="137"/>
                  </a:lnTo>
                  <a:lnTo>
                    <a:pt x="3921" y="551"/>
                  </a:lnTo>
                  <a:lnTo>
                    <a:pt x="4482" y="1239"/>
                  </a:lnTo>
                  <a:lnTo>
                    <a:pt x="5042" y="2202"/>
                  </a:lnTo>
                  <a:lnTo>
                    <a:pt x="5603" y="344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6" name="Line 81"/>
            <p:cNvSpPr>
              <a:spLocks noChangeShapeType="1"/>
            </p:cNvSpPr>
            <p:nvPr/>
          </p:nvSpPr>
          <p:spPr bwMode="auto">
            <a:xfrm>
              <a:off x="747713" y="4391026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7" name="Line 82"/>
            <p:cNvSpPr>
              <a:spLocks noChangeShapeType="1"/>
            </p:cNvSpPr>
            <p:nvPr/>
          </p:nvSpPr>
          <p:spPr bwMode="auto">
            <a:xfrm>
              <a:off x="773113" y="43656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8" name="Line 83"/>
            <p:cNvSpPr>
              <a:spLocks noChangeShapeType="1"/>
            </p:cNvSpPr>
            <p:nvPr/>
          </p:nvSpPr>
          <p:spPr bwMode="auto">
            <a:xfrm>
              <a:off x="1192213" y="33543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9" name="Line 84"/>
            <p:cNvSpPr>
              <a:spLocks noChangeShapeType="1"/>
            </p:cNvSpPr>
            <p:nvPr/>
          </p:nvSpPr>
          <p:spPr bwMode="auto">
            <a:xfrm>
              <a:off x="1217613" y="33289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0" name="Line 85"/>
            <p:cNvSpPr>
              <a:spLocks noChangeShapeType="1"/>
            </p:cNvSpPr>
            <p:nvPr/>
          </p:nvSpPr>
          <p:spPr bwMode="auto">
            <a:xfrm>
              <a:off x="1638301" y="3008313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1" name="Line 86"/>
            <p:cNvSpPr>
              <a:spLocks noChangeShapeType="1"/>
            </p:cNvSpPr>
            <p:nvPr/>
          </p:nvSpPr>
          <p:spPr bwMode="auto">
            <a:xfrm>
              <a:off x="1662113" y="2984501"/>
              <a:ext cx="0" cy="4921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2" name="Line 87"/>
            <p:cNvSpPr>
              <a:spLocks noChangeShapeType="1"/>
            </p:cNvSpPr>
            <p:nvPr/>
          </p:nvSpPr>
          <p:spPr bwMode="auto">
            <a:xfrm>
              <a:off x="2082801" y="2808288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3" name="Line 88"/>
            <p:cNvSpPr>
              <a:spLocks noChangeShapeType="1"/>
            </p:cNvSpPr>
            <p:nvPr/>
          </p:nvSpPr>
          <p:spPr bwMode="auto">
            <a:xfrm>
              <a:off x="2108201" y="27828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4" name="Line 89"/>
            <p:cNvSpPr>
              <a:spLocks noChangeShapeType="1"/>
            </p:cNvSpPr>
            <p:nvPr/>
          </p:nvSpPr>
          <p:spPr bwMode="auto">
            <a:xfrm>
              <a:off x="2527301" y="2698751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5" name="Line 90"/>
            <p:cNvSpPr>
              <a:spLocks noChangeShapeType="1"/>
            </p:cNvSpPr>
            <p:nvPr/>
          </p:nvSpPr>
          <p:spPr bwMode="auto">
            <a:xfrm>
              <a:off x="2552701" y="2673351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6" name="Line 91"/>
            <p:cNvSpPr>
              <a:spLocks noChangeShapeType="1"/>
            </p:cNvSpPr>
            <p:nvPr/>
          </p:nvSpPr>
          <p:spPr bwMode="auto">
            <a:xfrm>
              <a:off x="2971801" y="2663826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7" name="Line 92"/>
            <p:cNvSpPr>
              <a:spLocks noChangeShapeType="1"/>
            </p:cNvSpPr>
            <p:nvPr/>
          </p:nvSpPr>
          <p:spPr bwMode="auto">
            <a:xfrm>
              <a:off x="2997201" y="26384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8" name="Line 93"/>
            <p:cNvSpPr>
              <a:spLocks noChangeShapeType="1"/>
            </p:cNvSpPr>
            <p:nvPr/>
          </p:nvSpPr>
          <p:spPr bwMode="auto">
            <a:xfrm>
              <a:off x="3416301" y="2698751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9" name="Line 94"/>
            <p:cNvSpPr>
              <a:spLocks noChangeShapeType="1"/>
            </p:cNvSpPr>
            <p:nvPr/>
          </p:nvSpPr>
          <p:spPr bwMode="auto">
            <a:xfrm>
              <a:off x="3441701" y="2673351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0" name="Line 95"/>
            <p:cNvSpPr>
              <a:spLocks noChangeShapeType="1"/>
            </p:cNvSpPr>
            <p:nvPr/>
          </p:nvSpPr>
          <p:spPr bwMode="auto">
            <a:xfrm>
              <a:off x="3860801" y="28082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1" name="Line 96"/>
            <p:cNvSpPr>
              <a:spLocks noChangeShapeType="1"/>
            </p:cNvSpPr>
            <p:nvPr/>
          </p:nvSpPr>
          <p:spPr bwMode="auto">
            <a:xfrm>
              <a:off x="3886201" y="27828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2" name="Line 97"/>
            <p:cNvSpPr>
              <a:spLocks noChangeShapeType="1"/>
            </p:cNvSpPr>
            <p:nvPr/>
          </p:nvSpPr>
          <p:spPr bwMode="auto">
            <a:xfrm>
              <a:off x="4305301" y="3008313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3" name="Line 98"/>
            <p:cNvSpPr>
              <a:spLocks noChangeShapeType="1"/>
            </p:cNvSpPr>
            <p:nvPr/>
          </p:nvSpPr>
          <p:spPr bwMode="auto">
            <a:xfrm>
              <a:off x="4330701" y="2984501"/>
              <a:ext cx="0" cy="4921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4" name="Line 99"/>
            <p:cNvSpPr>
              <a:spLocks noChangeShapeType="1"/>
            </p:cNvSpPr>
            <p:nvPr/>
          </p:nvSpPr>
          <p:spPr bwMode="auto">
            <a:xfrm>
              <a:off x="4751388" y="3354388"/>
              <a:ext cx="5080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5" name="Line 100"/>
            <p:cNvSpPr>
              <a:spLocks noChangeShapeType="1"/>
            </p:cNvSpPr>
            <p:nvPr/>
          </p:nvSpPr>
          <p:spPr bwMode="auto">
            <a:xfrm>
              <a:off x="4775201" y="3328988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6" name="Line 101"/>
            <p:cNvSpPr>
              <a:spLocks noChangeShapeType="1"/>
            </p:cNvSpPr>
            <p:nvPr/>
          </p:nvSpPr>
          <p:spPr bwMode="auto">
            <a:xfrm>
              <a:off x="5195888" y="4391026"/>
              <a:ext cx="4921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7" name="Line 102"/>
            <p:cNvSpPr>
              <a:spLocks noChangeShapeType="1"/>
            </p:cNvSpPr>
            <p:nvPr/>
          </p:nvSpPr>
          <p:spPr bwMode="auto">
            <a:xfrm>
              <a:off x="5221288" y="4365626"/>
              <a:ext cx="0" cy="508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8" name="Line 103"/>
            <p:cNvSpPr>
              <a:spLocks noChangeShapeType="1"/>
            </p:cNvSpPr>
            <p:nvPr/>
          </p:nvSpPr>
          <p:spPr bwMode="auto">
            <a:xfrm flipV="1">
              <a:off x="773113" y="4386263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9" name="Line 104"/>
            <p:cNvSpPr>
              <a:spLocks noChangeShapeType="1"/>
            </p:cNvSpPr>
            <p:nvPr/>
          </p:nvSpPr>
          <p:spPr bwMode="auto">
            <a:xfrm flipV="1">
              <a:off x="785813" y="4357688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0" name="Line 105"/>
            <p:cNvSpPr>
              <a:spLocks noChangeShapeType="1"/>
            </p:cNvSpPr>
            <p:nvPr/>
          </p:nvSpPr>
          <p:spPr bwMode="auto">
            <a:xfrm flipV="1">
              <a:off x="798513" y="4330701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1" name="Line 106"/>
            <p:cNvSpPr>
              <a:spLocks noChangeShapeType="1"/>
            </p:cNvSpPr>
            <p:nvPr/>
          </p:nvSpPr>
          <p:spPr bwMode="auto">
            <a:xfrm flipV="1">
              <a:off x="809626" y="430212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2" name="Line 107"/>
            <p:cNvSpPr>
              <a:spLocks noChangeShapeType="1"/>
            </p:cNvSpPr>
            <p:nvPr/>
          </p:nvSpPr>
          <p:spPr bwMode="auto">
            <a:xfrm flipV="1">
              <a:off x="822326" y="42735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3" name="Line 108"/>
            <p:cNvSpPr>
              <a:spLocks noChangeShapeType="1"/>
            </p:cNvSpPr>
            <p:nvPr/>
          </p:nvSpPr>
          <p:spPr bwMode="auto">
            <a:xfrm flipV="1">
              <a:off x="833438" y="424497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4" name="Line 109"/>
            <p:cNvSpPr>
              <a:spLocks noChangeShapeType="1"/>
            </p:cNvSpPr>
            <p:nvPr/>
          </p:nvSpPr>
          <p:spPr bwMode="auto">
            <a:xfrm flipV="1">
              <a:off x="846138" y="42164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5" name="Line 110"/>
            <p:cNvSpPr>
              <a:spLocks noChangeShapeType="1"/>
            </p:cNvSpPr>
            <p:nvPr/>
          </p:nvSpPr>
          <p:spPr bwMode="auto">
            <a:xfrm flipV="1">
              <a:off x="858838" y="418782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6" name="Line 111"/>
            <p:cNvSpPr>
              <a:spLocks noChangeShapeType="1"/>
            </p:cNvSpPr>
            <p:nvPr/>
          </p:nvSpPr>
          <p:spPr bwMode="auto">
            <a:xfrm flipV="1">
              <a:off x="869951" y="4159251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7" name="Line 112"/>
            <p:cNvSpPr>
              <a:spLocks noChangeShapeType="1"/>
            </p:cNvSpPr>
            <p:nvPr/>
          </p:nvSpPr>
          <p:spPr bwMode="auto">
            <a:xfrm flipV="1">
              <a:off x="882651" y="41322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8" name="Line 113"/>
            <p:cNvSpPr>
              <a:spLocks noChangeShapeType="1"/>
            </p:cNvSpPr>
            <p:nvPr/>
          </p:nvSpPr>
          <p:spPr bwMode="auto">
            <a:xfrm flipV="1">
              <a:off x="895351" y="41036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9" name="Line 114"/>
            <p:cNvSpPr>
              <a:spLocks noChangeShapeType="1"/>
            </p:cNvSpPr>
            <p:nvPr/>
          </p:nvSpPr>
          <p:spPr bwMode="auto">
            <a:xfrm flipV="1">
              <a:off x="906463" y="40751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0" name="Line 115"/>
            <p:cNvSpPr>
              <a:spLocks noChangeShapeType="1"/>
            </p:cNvSpPr>
            <p:nvPr/>
          </p:nvSpPr>
          <p:spPr bwMode="auto">
            <a:xfrm flipV="1">
              <a:off x="920751" y="4046538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1" name="Line 116"/>
            <p:cNvSpPr>
              <a:spLocks noChangeShapeType="1"/>
            </p:cNvSpPr>
            <p:nvPr/>
          </p:nvSpPr>
          <p:spPr bwMode="auto">
            <a:xfrm flipV="1">
              <a:off x="931863" y="40179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2" name="Line 117"/>
            <p:cNvSpPr>
              <a:spLocks noChangeShapeType="1"/>
            </p:cNvSpPr>
            <p:nvPr/>
          </p:nvSpPr>
          <p:spPr bwMode="auto">
            <a:xfrm flipV="1">
              <a:off x="942976" y="3989388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3" name="Line 118"/>
            <p:cNvSpPr>
              <a:spLocks noChangeShapeType="1"/>
            </p:cNvSpPr>
            <p:nvPr/>
          </p:nvSpPr>
          <p:spPr bwMode="auto">
            <a:xfrm flipV="1">
              <a:off x="955676" y="3960813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4" name="Line 119"/>
            <p:cNvSpPr>
              <a:spLocks noChangeShapeType="1"/>
            </p:cNvSpPr>
            <p:nvPr/>
          </p:nvSpPr>
          <p:spPr bwMode="auto">
            <a:xfrm flipV="1">
              <a:off x="968376" y="39338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5" name="Line 120"/>
            <p:cNvSpPr>
              <a:spLocks noChangeShapeType="1"/>
            </p:cNvSpPr>
            <p:nvPr/>
          </p:nvSpPr>
          <p:spPr bwMode="auto">
            <a:xfrm flipV="1">
              <a:off x="981076" y="39052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6" name="Line 121"/>
            <p:cNvSpPr>
              <a:spLocks noChangeShapeType="1"/>
            </p:cNvSpPr>
            <p:nvPr/>
          </p:nvSpPr>
          <p:spPr bwMode="auto">
            <a:xfrm flipV="1">
              <a:off x="992188" y="38766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7" name="Line 122"/>
            <p:cNvSpPr>
              <a:spLocks noChangeShapeType="1"/>
            </p:cNvSpPr>
            <p:nvPr/>
          </p:nvSpPr>
          <p:spPr bwMode="auto">
            <a:xfrm flipV="1">
              <a:off x="1004888" y="384810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8" name="Line 123"/>
            <p:cNvSpPr>
              <a:spLocks noChangeShapeType="1"/>
            </p:cNvSpPr>
            <p:nvPr/>
          </p:nvSpPr>
          <p:spPr bwMode="auto">
            <a:xfrm flipV="1">
              <a:off x="1017588" y="38195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9" name="Line 124"/>
            <p:cNvSpPr>
              <a:spLocks noChangeShapeType="1"/>
            </p:cNvSpPr>
            <p:nvPr/>
          </p:nvSpPr>
          <p:spPr bwMode="auto">
            <a:xfrm flipV="1">
              <a:off x="1028701" y="379095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0" name="Line 125"/>
            <p:cNvSpPr>
              <a:spLocks noChangeShapeType="1"/>
            </p:cNvSpPr>
            <p:nvPr/>
          </p:nvSpPr>
          <p:spPr bwMode="auto">
            <a:xfrm flipV="1">
              <a:off x="1041401" y="376237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1" name="Line 126"/>
            <p:cNvSpPr>
              <a:spLocks noChangeShapeType="1"/>
            </p:cNvSpPr>
            <p:nvPr/>
          </p:nvSpPr>
          <p:spPr bwMode="auto">
            <a:xfrm flipV="1">
              <a:off x="1054101" y="37353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2" name="Line 127"/>
            <p:cNvSpPr>
              <a:spLocks noChangeShapeType="1"/>
            </p:cNvSpPr>
            <p:nvPr/>
          </p:nvSpPr>
          <p:spPr bwMode="auto">
            <a:xfrm flipV="1">
              <a:off x="1065213" y="370681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3" name="Line 128"/>
            <p:cNvSpPr>
              <a:spLocks noChangeShapeType="1"/>
            </p:cNvSpPr>
            <p:nvPr/>
          </p:nvSpPr>
          <p:spPr bwMode="auto">
            <a:xfrm flipV="1">
              <a:off x="1077913" y="367823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4" name="Line 129"/>
            <p:cNvSpPr>
              <a:spLocks noChangeShapeType="1"/>
            </p:cNvSpPr>
            <p:nvPr/>
          </p:nvSpPr>
          <p:spPr bwMode="auto">
            <a:xfrm flipV="1">
              <a:off x="1090613" y="3649663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5" name="Line 130"/>
            <p:cNvSpPr>
              <a:spLocks noChangeShapeType="1"/>
            </p:cNvSpPr>
            <p:nvPr/>
          </p:nvSpPr>
          <p:spPr bwMode="auto">
            <a:xfrm flipV="1">
              <a:off x="1101726" y="36210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6" name="Line 131"/>
            <p:cNvSpPr>
              <a:spLocks noChangeShapeType="1"/>
            </p:cNvSpPr>
            <p:nvPr/>
          </p:nvSpPr>
          <p:spPr bwMode="auto">
            <a:xfrm flipV="1">
              <a:off x="1114426" y="3592513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7" name="Line 132"/>
            <p:cNvSpPr>
              <a:spLocks noChangeShapeType="1"/>
            </p:cNvSpPr>
            <p:nvPr/>
          </p:nvSpPr>
          <p:spPr bwMode="auto">
            <a:xfrm flipV="1">
              <a:off x="1127126" y="3563938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8" name="Line 133"/>
            <p:cNvSpPr>
              <a:spLocks noChangeShapeType="1"/>
            </p:cNvSpPr>
            <p:nvPr/>
          </p:nvSpPr>
          <p:spPr bwMode="auto">
            <a:xfrm flipV="1">
              <a:off x="1138238" y="35369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9" name="Line 134"/>
            <p:cNvSpPr>
              <a:spLocks noChangeShapeType="1"/>
            </p:cNvSpPr>
            <p:nvPr/>
          </p:nvSpPr>
          <p:spPr bwMode="auto">
            <a:xfrm flipV="1">
              <a:off x="1150938" y="35083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0" name="Line 135"/>
            <p:cNvSpPr>
              <a:spLocks noChangeShapeType="1"/>
            </p:cNvSpPr>
            <p:nvPr/>
          </p:nvSpPr>
          <p:spPr bwMode="auto">
            <a:xfrm flipV="1">
              <a:off x="1163638" y="3479801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1" name="Line 136"/>
            <p:cNvSpPr>
              <a:spLocks noChangeShapeType="1"/>
            </p:cNvSpPr>
            <p:nvPr/>
          </p:nvSpPr>
          <p:spPr bwMode="auto">
            <a:xfrm flipV="1">
              <a:off x="1174751" y="34512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2" name="Line 137"/>
            <p:cNvSpPr>
              <a:spLocks noChangeShapeType="1"/>
            </p:cNvSpPr>
            <p:nvPr/>
          </p:nvSpPr>
          <p:spPr bwMode="auto">
            <a:xfrm flipV="1">
              <a:off x="1187451" y="34226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3" name="Line 138"/>
            <p:cNvSpPr>
              <a:spLocks noChangeShapeType="1"/>
            </p:cNvSpPr>
            <p:nvPr/>
          </p:nvSpPr>
          <p:spPr bwMode="auto">
            <a:xfrm flipV="1">
              <a:off x="1198563" y="339407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4" name="Line 139"/>
            <p:cNvSpPr>
              <a:spLocks noChangeShapeType="1"/>
            </p:cNvSpPr>
            <p:nvPr/>
          </p:nvSpPr>
          <p:spPr bwMode="auto">
            <a:xfrm flipV="1">
              <a:off x="1211263" y="336550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5" name="Line 140"/>
            <p:cNvSpPr>
              <a:spLocks noChangeShapeType="1"/>
            </p:cNvSpPr>
            <p:nvPr/>
          </p:nvSpPr>
          <p:spPr bwMode="auto">
            <a:xfrm flipV="1">
              <a:off x="1230313" y="3341688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6" name="Line 141"/>
            <p:cNvSpPr>
              <a:spLocks noChangeShapeType="1"/>
            </p:cNvSpPr>
            <p:nvPr/>
          </p:nvSpPr>
          <p:spPr bwMode="auto">
            <a:xfrm flipV="1">
              <a:off x="1258888" y="331946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7" name="Line 142"/>
            <p:cNvSpPr>
              <a:spLocks noChangeShapeType="1"/>
            </p:cNvSpPr>
            <p:nvPr/>
          </p:nvSpPr>
          <p:spPr bwMode="auto">
            <a:xfrm flipV="1">
              <a:off x="1287463" y="329723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8" name="Line 143"/>
            <p:cNvSpPr>
              <a:spLocks noChangeShapeType="1"/>
            </p:cNvSpPr>
            <p:nvPr/>
          </p:nvSpPr>
          <p:spPr bwMode="auto">
            <a:xfrm flipV="1">
              <a:off x="1316038" y="32750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9" name="Line 144"/>
            <p:cNvSpPr>
              <a:spLocks noChangeShapeType="1"/>
            </p:cNvSpPr>
            <p:nvPr/>
          </p:nvSpPr>
          <p:spPr bwMode="auto">
            <a:xfrm flipV="1">
              <a:off x="1344613" y="32543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0" name="Line 145"/>
            <p:cNvSpPr>
              <a:spLocks noChangeShapeType="1"/>
            </p:cNvSpPr>
            <p:nvPr/>
          </p:nvSpPr>
          <p:spPr bwMode="auto">
            <a:xfrm flipV="1">
              <a:off x="1373188" y="3230563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1" name="Line 146"/>
            <p:cNvSpPr>
              <a:spLocks noChangeShapeType="1"/>
            </p:cNvSpPr>
            <p:nvPr/>
          </p:nvSpPr>
          <p:spPr bwMode="auto">
            <a:xfrm flipV="1">
              <a:off x="1400176" y="3208338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2" name="Line 147"/>
            <p:cNvSpPr>
              <a:spLocks noChangeShapeType="1"/>
            </p:cNvSpPr>
            <p:nvPr/>
          </p:nvSpPr>
          <p:spPr bwMode="auto">
            <a:xfrm flipV="1">
              <a:off x="1428751" y="318770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3" name="Line 148"/>
            <p:cNvSpPr>
              <a:spLocks noChangeShapeType="1"/>
            </p:cNvSpPr>
            <p:nvPr/>
          </p:nvSpPr>
          <p:spPr bwMode="auto">
            <a:xfrm flipV="1">
              <a:off x="1457326" y="31654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4" name="Line 149"/>
            <p:cNvSpPr>
              <a:spLocks noChangeShapeType="1"/>
            </p:cNvSpPr>
            <p:nvPr/>
          </p:nvSpPr>
          <p:spPr bwMode="auto">
            <a:xfrm flipV="1">
              <a:off x="1485901" y="314325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5" name="Line 150"/>
            <p:cNvSpPr>
              <a:spLocks noChangeShapeType="1"/>
            </p:cNvSpPr>
            <p:nvPr/>
          </p:nvSpPr>
          <p:spPr bwMode="auto">
            <a:xfrm flipV="1">
              <a:off x="1514476" y="312102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6" name="Line 151"/>
            <p:cNvSpPr>
              <a:spLocks noChangeShapeType="1"/>
            </p:cNvSpPr>
            <p:nvPr/>
          </p:nvSpPr>
          <p:spPr bwMode="auto">
            <a:xfrm flipV="1">
              <a:off x="1543051" y="30988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7" name="Line 152"/>
            <p:cNvSpPr>
              <a:spLocks noChangeShapeType="1"/>
            </p:cNvSpPr>
            <p:nvPr/>
          </p:nvSpPr>
          <p:spPr bwMode="auto">
            <a:xfrm flipV="1">
              <a:off x="1571626" y="307657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8" name="Line 153"/>
            <p:cNvSpPr>
              <a:spLocks noChangeShapeType="1"/>
            </p:cNvSpPr>
            <p:nvPr/>
          </p:nvSpPr>
          <p:spPr bwMode="auto">
            <a:xfrm flipV="1">
              <a:off x="1598613" y="3055938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9" name="Line 154"/>
            <p:cNvSpPr>
              <a:spLocks noChangeShapeType="1"/>
            </p:cNvSpPr>
            <p:nvPr/>
          </p:nvSpPr>
          <p:spPr bwMode="auto">
            <a:xfrm flipV="1">
              <a:off x="1627188" y="3032126"/>
              <a:ext cx="4763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0" name="Line 155"/>
            <p:cNvSpPr>
              <a:spLocks noChangeShapeType="1"/>
            </p:cNvSpPr>
            <p:nvPr/>
          </p:nvSpPr>
          <p:spPr bwMode="auto">
            <a:xfrm flipV="1">
              <a:off x="1655763" y="30099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1" name="Line 156"/>
            <p:cNvSpPr>
              <a:spLocks noChangeShapeType="1"/>
            </p:cNvSpPr>
            <p:nvPr/>
          </p:nvSpPr>
          <p:spPr bwMode="auto">
            <a:xfrm flipV="1">
              <a:off x="1684338" y="29972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2" name="Line 157"/>
            <p:cNvSpPr>
              <a:spLocks noChangeShapeType="1"/>
            </p:cNvSpPr>
            <p:nvPr/>
          </p:nvSpPr>
          <p:spPr bwMode="auto">
            <a:xfrm flipV="1">
              <a:off x="1712913" y="29845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3" name="Line 158"/>
            <p:cNvSpPr>
              <a:spLocks noChangeShapeType="1"/>
            </p:cNvSpPr>
            <p:nvPr/>
          </p:nvSpPr>
          <p:spPr bwMode="auto">
            <a:xfrm flipV="1">
              <a:off x="1741488" y="29718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4" name="Line 159"/>
            <p:cNvSpPr>
              <a:spLocks noChangeShapeType="1"/>
            </p:cNvSpPr>
            <p:nvPr/>
          </p:nvSpPr>
          <p:spPr bwMode="auto">
            <a:xfrm flipV="1">
              <a:off x="1770063" y="29591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5" name="Line 160"/>
            <p:cNvSpPr>
              <a:spLocks noChangeShapeType="1"/>
            </p:cNvSpPr>
            <p:nvPr/>
          </p:nvSpPr>
          <p:spPr bwMode="auto">
            <a:xfrm flipV="1">
              <a:off x="1797051" y="294640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6" name="Line 161"/>
            <p:cNvSpPr>
              <a:spLocks noChangeShapeType="1"/>
            </p:cNvSpPr>
            <p:nvPr/>
          </p:nvSpPr>
          <p:spPr bwMode="auto">
            <a:xfrm flipV="1">
              <a:off x="1825626" y="2932113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7" name="Line 162"/>
            <p:cNvSpPr>
              <a:spLocks noChangeShapeType="1"/>
            </p:cNvSpPr>
            <p:nvPr/>
          </p:nvSpPr>
          <p:spPr bwMode="auto">
            <a:xfrm flipV="1">
              <a:off x="1854201" y="29194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8" name="Line 163"/>
            <p:cNvSpPr>
              <a:spLocks noChangeShapeType="1"/>
            </p:cNvSpPr>
            <p:nvPr/>
          </p:nvSpPr>
          <p:spPr bwMode="auto">
            <a:xfrm flipV="1">
              <a:off x="1882776" y="29067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9" name="Line 164"/>
            <p:cNvSpPr>
              <a:spLocks noChangeShapeType="1"/>
            </p:cNvSpPr>
            <p:nvPr/>
          </p:nvSpPr>
          <p:spPr bwMode="auto">
            <a:xfrm flipV="1">
              <a:off x="1911351" y="28940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0" name="Line 165"/>
            <p:cNvSpPr>
              <a:spLocks noChangeShapeType="1"/>
            </p:cNvSpPr>
            <p:nvPr/>
          </p:nvSpPr>
          <p:spPr bwMode="auto">
            <a:xfrm flipV="1">
              <a:off x="1939926" y="28813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1" name="Line 166"/>
            <p:cNvSpPr>
              <a:spLocks noChangeShapeType="1"/>
            </p:cNvSpPr>
            <p:nvPr/>
          </p:nvSpPr>
          <p:spPr bwMode="auto">
            <a:xfrm flipV="1">
              <a:off x="1968501" y="28686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2" name="Line 167"/>
            <p:cNvSpPr>
              <a:spLocks noChangeShapeType="1"/>
            </p:cNvSpPr>
            <p:nvPr/>
          </p:nvSpPr>
          <p:spPr bwMode="auto">
            <a:xfrm flipV="1">
              <a:off x="1995488" y="2855913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3" name="Line 168"/>
            <p:cNvSpPr>
              <a:spLocks noChangeShapeType="1"/>
            </p:cNvSpPr>
            <p:nvPr/>
          </p:nvSpPr>
          <p:spPr bwMode="auto">
            <a:xfrm flipV="1">
              <a:off x="2024063" y="2843213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4" name="Line 169"/>
            <p:cNvSpPr>
              <a:spLocks noChangeShapeType="1"/>
            </p:cNvSpPr>
            <p:nvPr/>
          </p:nvSpPr>
          <p:spPr bwMode="auto">
            <a:xfrm flipV="1">
              <a:off x="2052638" y="28305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5" name="Line 170"/>
            <p:cNvSpPr>
              <a:spLocks noChangeShapeType="1"/>
            </p:cNvSpPr>
            <p:nvPr/>
          </p:nvSpPr>
          <p:spPr bwMode="auto">
            <a:xfrm flipV="1">
              <a:off x="2081213" y="28178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6" name="Line 171"/>
            <p:cNvSpPr>
              <a:spLocks noChangeShapeType="1"/>
            </p:cNvSpPr>
            <p:nvPr/>
          </p:nvSpPr>
          <p:spPr bwMode="auto">
            <a:xfrm flipV="1">
              <a:off x="2109788" y="28067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7" name="Line 172"/>
            <p:cNvSpPr>
              <a:spLocks noChangeShapeType="1"/>
            </p:cNvSpPr>
            <p:nvPr/>
          </p:nvSpPr>
          <p:spPr bwMode="auto">
            <a:xfrm flipV="1">
              <a:off x="2138363" y="27987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8" name="Line 173"/>
            <p:cNvSpPr>
              <a:spLocks noChangeShapeType="1"/>
            </p:cNvSpPr>
            <p:nvPr/>
          </p:nvSpPr>
          <p:spPr bwMode="auto">
            <a:xfrm flipV="1">
              <a:off x="2166938" y="27924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9" name="Line 174"/>
            <p:cNvSpPr>
              <a:spLocks noChangeShapeType="1"/>
            </p:cNvSpPr>
            <p:nvPr/>
          </p:nvSpPr>
          <p:spPr bwMode="auto">
            <a:xfrm flipV="1">
              <a:off x="2193926" y="2786063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0" name="Line 175"/>
            <p:cNvSpPr>
              <a:spLocks noChangeShapeType="1"/>
            </p:cNvSpPr>
            <p:nvPr/>
          </p:nvSpPr>
          <p:spPr bwMode="auto">
            <a:xfrm flipV="1">
              <a:off x="2222501" y="2778126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1" name="Line 176"/>
            <p:cNvSpPr>
              <a:spLocks noChangeShapeType="1"/>
            </p:cNvSpPr>
            <p:nvPr/>
          </p:nvSpPr>
          <p:spPr bwMode="auto">
            <a:xfrm flipV="1">
              <a:off x="2251076" y="27717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2" name="Line 177"/>
            <p:cNvSpPr>
              <a:spLocks noChangeShapeType="1"/>
            </p:cNvSpPr>
            <p:nvPr/>
          </p:nvSpPr>
          <p:spPr bwMode="auto">
            <a:xfrm flipV="1">
              <a:off x="2279651" y="276383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3" name="Line 178"/>
            <p:cNvSpPr>
              <a:spLocks noChangeShapeType="1"/>
            </p:cNvSpPr>
            <p:nvPr/>
          </p:nvSpPr>
          <p:spPr bwMode="auto">
            <a:xfrm flipV="1">
              <a:off x="2308226" y="275748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4" name="Line 179"/>
            <p:cNvSpPr>
              <a:spLocks noChangeShapeType="1"/>
            </p:cNvSpPr>
            <p:nvPr/>
          </p:nvSpPr>
          <p:spPr bwMode="auto">
            <a:xfrm flipV="1">
              <a:off x="2336801" y="275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5" name="Line 180"/>
            <p:cNvSpPr>
              <a:spLocks noChangeShapeType="1"/>
            </p:cNvSpPr>
            <p:nvPr/>
          </p:nvSpPr>
          <p:spPr bwMode="auto">
            <a:xfrm flipV="1">
              <a:off x="2365376" y="27432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6" name="Line 181"/>
            <p:cNvSpPr>
              <a:spLocks noChangeShapeType="1"/>
            </p:cNvSpPr>
            <p:nvPr/>
          </p:nvSpPr>
          <p:spPr bwMode="auto">
            <a:xfrm flipV="1">
              <a:off x="2392363" y="273685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7" name="Line 182"/>
            <p:cNvSpPr>
              <a:spLocks noChangeShapeType="1"/>
            </p:cNvSpPr>
            <p:nvPr/>
          </p:nvSpPr>
          <p:spPr bwMode="auto">
            <a:xfrm flipV="1">
              <a:off x="2420938" y="27305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8" name="Line 183"/>
            <p:cNvSpPr>
              <a:spLocks noChangeShapeType="1"/>
            </p:cNvSpPr>
            <p:nvPr/>
          </p:nvSpPr>
          <p:spPr bwMode="auto">
            <a:xfrm flipV="1">
              <a:off x="2449513" y="27225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9" name="Line 184"/>
            <p:cNvSpPr>
              <a:spLocks noChangeShapeType="1"/>
            </p:cNvSpPr>
            <p:nvPr/>
          </p:nvSpPr>
          <p:spPr bwMode="auto">
            <a:xfrm flipV="1">
              <a:off x="2478088" y="27162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0" name="Line 185"/>
            <p:cNvSpPr>
              <a:spLocks noChangeShapeType="1"/>
            </p:cNvSpPr>
            <p:nvPr/>
          </p:nvSpPr>
          <p:spPr bwMode="auto">
            <a:xfrm flipV="1">
              <a:off x="2506663" y="270827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1" name="Line 186"/>
            <p:cNvSpPr>
              <a:spLocks noChangeShapeType="1"/>
            </p:cNvSpPr>
            <p:nvPr/>
          </p:nvSpPr>
          <p:spPr bwMode="auto">
            <a:xfrm flipV="1">
              <a:off x="2535238" y="270192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2" name="Line 187"/>
            <p:cNvSpPr>
              <a:spLocks noChangeShapeType="1"/>
            </p:cNvSpPr>
            <p:nvPr/>
          </p:nvSpPr>
          <p:spPr bwMode="auto">
            <a:xfrm>
              <a:off x="2563813" y="26971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3" name="Line 188"/>
            <p:cNvSpPr>
              <a:spLocks noChangeShapeType="1"/>
            </p:cNvSpPr>
            <p:nvPr/>
          </p:nvSpPr>
          <p:spPr bwMode="auto">
            <a:xfrm flipV="1">
              <a:off x="2590801" y="269557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4" name="Line 189"/>
            <p:cNvSpPr>
              <a:spLocks noChangeShapeType="1"/>
            </p:cNvSpPr>
            <p:nvPr/>
          </p:nvSpPr>
          <p:spPr bwMode="auto">
            <a:xfrm>
              <a:off x="2619376" y="269398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5" name="Line 190"/>
            <p:cNvSpPr>
              <a:spLocks noChangeShapeType="1"/>
            </p:cNvSpPr>
            <p:nvPr/>
          </p:nvSpPr>
          <p:spPr bwMode="auto">
            <a:xfrm flipV="1">
              <a:off x="2647951" y="26908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6" name="Line 191"/>
            <p:cNvSpPr>
              <a:spLocks noChangeShapeType="1"/>
            </p:cNvSpPr>
            <p:nvPr/>
          </p:nvSpPr>
          <p:spPr bwMode="auto">
            <a:xfrm>
              <a:off x="2676526" y="268922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7" name="Line 192"/>
            <p:cNvSpPr>
              <a:spLocks noChangeShapeType="1"/>
            </p:cNvSpPr>
            <p:nvPr/>
          </p:nvSpPr>
          <p:spPr bwMode="auto">
            <a:xfrm flipV="1">
              <a:off x="2705101" y="26860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8" name="Line 193"/>
            <p:cNvSpPr>
              <a:spLocks noChangeShapeType="1"/>
            </p:cNvSpPr>
            <p:nvPr/>
          </p:nvSpPr>
          <p:spPr bwMode="auto">
            <a:xfrm>
              <a:off x="2733676" y="26844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9" name="Line 194"/>
            <p:cNvSpPr>
              <a:spLocks noChangeShapeType="1"/>
            </p:cNvSpPr>
            <p:nvPr/>
          </p:nvSpPr>
          <p:spPr bwMode="auto">
            <a:xfrm flipV="1">
              <a:off x="2762251" y="268128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0" name="Line 195"/>
            <p:cNvSpPr>
              <a:spLocks noChangeShapeType="1"/>
            </p:cNvSpPr>
            <p:nvPr/>
          </p:nvSpPr>
          <p:spPr bwMode="auto">
            <a:xfrm>
              <a:off x="2789238" y="26797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1" name="Line 196"/>
            <p:cNvSpPr>
              <a:spLocks noChangeShapeType="1"/>
            </p:cNvSpPr>
            <p:nvPr/>
          </p:nvSpPr>
          <p:spPr bwMode="auto">
            <a:xfrm flipV="1">
              <a:off x="2817813" y="2676526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2" name="Line 197"/>
            <p:cNvSpPr>
              <a:spLocks noChangeShapeType="1"/>
            </p:cNvSpPr>
            <p:nvPr/>
          </p:nvSpPr>
          <p:spPr bwMode="auto">
            <a:xfrm>
              <a:off x="2846388" y="26749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3" name="Line 198"/>
            <p:cNvSpPr>
              <a:spLocks noChangeShapeType="1"/>
            </p:cNvSpPr>
            <p:nvPr/>
          </p:nvSpPr>
          <p:spPr bwMode="auto">
            <a:xfrm flipV="1">
              <a:off x="2874963" y="26717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4" name="Line 199"/>
            <p:cNvSpPr>
              <a:spLocks noChangeShapeType="1"/>
            </p:cNvSpPr>
            <p:nvPr/>
          </p:nvSpPr>
          <p:spPr bwMode="auto">
            <a:xfrm>
              <a:off x="2903538" y="267017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5" name="Line 200"/>
            <p:cNvSpPr>
              <a:spLocks noChangeShapeType="1"/>
            </p:cNvSpPr>
            <p:nvPr/>
          </p:nvSpPr>
          <p:spPr bwMode="auto">
            <a:xfrm flipV="1">
              <a:off x="2932113" y="266700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6" name="Line 201"/>
            <p:cNvSpPr>
              <a:spLocks noChangeShapeType="1"/>
            </p:cNvSpPr>
            <p:nvPr/>
          </p:nvSpPr>
          <p:spPr bwMode="auto">
            <a:xfrm>
              <a:off x="2960688" y="266541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7" name="Line 202"/>
            <p:cNvSpPr>
              <a:spLocks noChangeShapeType="1"/>
            </p:cNvSpPr>
            <p:nvPr/>
          </p:nvSpPr>
          <p:spPr bwMode="auto">
            <a:xfrm flipV="1">
              <a:off x="2987676" y="266382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8" name="Line 203"/>
            <p:cNvSpPr>
              <a:spLocks noChangeShapeType="1"/>
            </p:cNvSpPr>
            <p:nvPr/>
          </p:nvSpPr>
          <p:spPr bwMode="auto">
            <a:xfrm>
              <a:off x="3016251" y="2665413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9" name="Line 204"/>
            <p:cNvSpPr>
              <a:spLocks noChangeShapeType="1"/>
            </p:cNvSpPr>
            <p:nvPr/>
          </p:nvSpPr>
          <p:spPr bwMode="auto">
            <a:xfrm>
              <a:off x="3044826" y="266700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41" name="Group 440"/>
          <p:cNvGrpSpPr/>
          <p:nvPr/>
        </p:nvGrpSpPr>
        <p:grpSpPr>
          <a:xfrm>
            <a:off x="746126" y="1084263"/>
            <a:ext cx="4500563" cy="3336926"/>
            <a:chOff x="746126" y="1084263"/>
            <a:chExt cx="4500563" cy="3336926"/>
          </a:xfrm>
        </p:grpSpPr>
        <p:sp>
          <p:nvSpPr>
            <p:cNvPr id="40" name="Line 206"/>
            <p:cNvSpPr>
              <a:spLocks noChangeShapeType="1"/>
            </p:cNvSpPr>
            <p:nvPr/>
          </p:nvSpPr>
          <p:spPr bwMode="auto">
            <a:xfrm>
              <a:off x="3073401" y="267017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" name="Line 207"/>
            <p:cNvSpPr>
              <a:spLocks noChangeShapeType="1"/>
            </p:cNvSpPr>
            <p:nvPr/>
          </p:nvSpPr>
          <p:spPr bwMode="auto">
            <a:xfrm>
              <a:off x="3101976" y="26717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Line 208"/>
            <p:cNvSpPr>
              <a:spLocks noChangeShapeType="1"/>
            </p:cNvSpPr>
            <p:nvPr/>
          </p:nvSpPr>
          <p:spPr bwMode="auto">
            <a:xfrm>
              <a:off x="3130551" y="26733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Line 209"/>
            <p:cNvSpPr>
              <a:spLocks noChangeShapeType="1"/>
            </p:cNvSpPr>
            <p:nvPr/>
          </p:nvSpPr>
          <p:spPr bwMode="auto">
            <a:xfrm>
              <a:off x="3157539" y="267652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Line 210"/>
            <p:cNvSpPr>
              <a:spLocks noChangeShapeType="1"/>
            </p:cNvSpPr>
            <p:nvPr/>
          </p:nvSpPr>
          <p:spPr bwMode="auto">
            <a:xfrm>
              <a:off x="3186114" y="2678113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Line 211"/>
            <p:cNvSpPr>
              <a:spLocks noChangeShapeType="1"/>
            </p:cNvSpPr>
            <p:nvPr/>
          </p:nvSpPr>
          <p:spPr bwMode="auto">
            <a:xfrm>
              <a:off x="3214689" y="26797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Line 212"/>
            <p:cNvSpPr>
              <a:spLocks noChangeShapeType="1"/>
            </p:cNvSpPr>
            <p:nvPr/>
          </p:nvSpPr>
          <p:spPr bwMode="auto">
            <a:xfrm>
              <a:off x="3243264" y="268287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Line 213"/>
            <p:cNvSpPr>
              <a:spLocks noChangeShapeType="1"/>
            </p:cNvSpPr>
            <p:nvPr/>
          </p:nvSpPr>
          <p:spPr bwMode="auto">
            <a:xfrm>
              <a:off x="3271839" y="26844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Line 214"/>
            <p:cNvSpPr>
              <a:spLocks noChangeShapeType="1"/>
            </p:cNvSpPr>
            <p:nvPr/>
          </p:nvSpPr>
          <p:spPr bwMode="auto">
            <a:xfrm>
              <a:off x="3300414" y="26876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Line 215"/>
            <p:cNvSpPr>
              <a:spLocks noChangeShapeType="1"/>
            </p:cNvSpPr>
            <p:nvPr/>
          </p:nvSpPr>
          <p:spPr bwMode="auto">
            <a:xfrm>
              <a:off x="3328989" y="268922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Line 216"/>
            <p:cNvSpPr>
              <a:spLocks noChangeShapeType="1"/>
            </p:cNvSpPr>
            <p:nvPr/>
          </p:nvSpPr>
          <p:spPr bwMode="auto">
            <a:xfrm>
              <a:off x="3355976" y="269240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" name="Line 217"/>
            <p:cNvSpPr>
              <a:spLocks noChangeShapeType="1"/>
            </p:cNvSpPr>
            <p:nvPr/>
          </p:nvSpPr>
          <p:spPr bwMode="auto">
            <a:xfrm>
              <a:off x="3384551" y="269398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Line 218"/>
            <p:cNvSpPr>
              <a:spLocks noChangeShapeType="1"/>
            </p:cNvSpPr>
            <p:nvPr/>
          </p:nvSpPr>
          <p:spPr bwMode="auto">
            <a:xfrm>
              <a:off x="3413126" y="26971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3" name="Line 219"/>
            <p:cNvSpPr>
              <a:spLocks noChangeShapeType="1"/>
            </p:cNvSpPr>
            <p:nvPr/>
          </p:nvSpPr>
          <p:spPr bwMode="auto">
            <a:xfrm>
              <a:off x="3441701" y="26987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Line 220"/>
            <p:cNvSpPr>
              <a:spLocks noChangeShapeType="1"/>
            </p:cNvSpPr>
            <p:nvPr/>
          </p:nvSpPr>
          <p:spPr bwMode="auto">
            <a:xfrm>
              <a:off x="3470276" y="270668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Line 221"/>
            <p:cNvSpPr>
              <a:spLocks noChangeShapeType="1"/>
            </p:cNvSpPr>
            <p:nvPr/>
          </p:nvSpPr>
          <p:spPr bwMode="auto">
            <a:xfrm>
              <a:off x="3498851" y="27130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Line 222"/>
            <p:cNvSpPr>
              <a:spLocks noChangeShapeType="1"/>
            </p:cNvSpPr>
            <p:nvPr/>
          </p:nvSpPr>
          <p:spPr bwMode="auto">
            <a:xfrm>
              <a:off x="3527426" y="271938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Line 223"/>
            <p:cNvSpPr>
              <a:spLocks noChangeShapeType="1"/>
            </p:cNvSpPr>
            <p:nvPr/>
          </p:nvSpPr>
          <p:spPr bwMode="auto">
            <a:xfrm>
              <a:off x="3554414" y="2725738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Line 224"/>
            <p:cNvSpPr>
              <a:spLocks noChangeShapeType="1"/>
            </p:cNvSpPr>
            <p:nvPr/>
          </p:nvSpPr>
          <p:spPr bwMode="auto">
            <a:xfrm>
              <a:off x="3582989" y="2733676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Line 225"/>
            <p:cNvSpPr>
              <a:spLocks noChangeShapeType="1"/>
            </p:cNvSpPr>
            <p:nvPr/>
          </p:nvSpPr>
          <p:spPr bwMode="auto">
            <a:xfrm>
              <a:off x="3611564" y="2740026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Line 226"/>
            <p:cNvSpPr>
              <a:spLocks noChangeShapeType="1"/>
            </p:cNvSpPr>
            <p:nvPr/>
          </p:nvSpPr>
          <p:spPr bwMode="auto">
            <a:xfrm>
              <a:off x="3640139" y="2747963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Line 227"/>
            <p:cNvSpPr>
              <a:spLocks noChangeShapeType="1"/>
            </p:cNvSpPr>
            <p:nvPr/>
          </p:nvSpPr>
          <p:spPr bwMode="auto">
            <a:xfrm>
              <a:off x="3668714" y="275431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Line 228"/>
            <p:cNvSpPr>
              <a:spLocks noChangeShapeType="1"/>
            </p:cNvSpPr>
            <p:nvPr/>
          </p:nvSpPr>
          <p:spPr bwMode="auto">
            <a:xfrm>
              <a:off x="3697289" y="27606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Line 229"/>
            <p:cNvSpPr>
              <a:spLocks noChangeShapeType="1"/>
            </p:cNvSpPr>
            <p:nvPr/>
          </p:nvSpPr>
          <p:spPr bwMode="auto">
            <a:xfrm>
              <a:off x="3725864" y="276860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Line 230"/>
            <p:cNvSpPr>
              <a:spLocks noChangeShapeType="1"/>
            </p:cNvSpPr>
            <p:nvPr/>
          </p:nvSpPr>
          <p:spPr bwMode="auto">
            <a:xfrm>
              <a:off x="3752851" y="277495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Line 231"/>
            <p:cNvSpPr>
              <a:spLocks noChangeShapeType="1"/>
            </p:cNvSpPr>
            <p:nvPr/>
          </p:nvSpPr>
          <p:spPr bwMode="auto">
            <a:xfrm>
              <a:off x="3781426" y="278130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Line 232"/>
            <p:cNvSpPr>
              <a:spLocks noChangeShapeType="1"/>
            </p:cNvSpPr>
            <p:nvPr/>
          </p:nvSpPr>
          <p:spPr bwMode="auto">
            <a:xfrm>
              <a:off x="3810001" y="278923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Line 233"/>
            <p:cNvSpPr>
              <a:spLocks noChangeShapeType="1"/>
            </p:cNvSpPr>
            <p:nvPr/>
          </p:nvSpPr>
          <p:spPr bwMode="auto">
            <a:xfrm>
              <a:off x="3838576" y="279558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Line 234"/>
            <p:cNvSpPr>
              <a:spLocks noChangeShapeType="1"/>
            </p:cNvSpPr>
            <p:nvPr/>
          </p:nvSpPr>
          <p:spPr bwMode="auto">
            <a:xfrm>
              <a:off x="3867151" y="2803526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Line 235"/>
            <p:cNvSpPr>
              <a:spLocks noChangeShapeType="1"/>
            </p:cNvSpPr>
            <p:nvPr/>
          </p:nvSpPr>
          <p:spPr bwMode="auto">
            <a:xfrm>
              <a:off x="3895726" y="28114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Line 236"/>
            <p:cNvSpPr>
              <a:spLocks noChangeShapeType="1"/>
            </p:cNvSpPr>
            <p:nvPr/>
          </p:nvSpPr>
          <p:spPr bwMode="auto">
            <a:xfrm>
              <a:off x="3924301" y="28241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Line 237"/>
            <p:cNvSpPr>
              <a:spLocks noChangeShapeType="1"/>
            </p:cNvSpPr>
            <p:nvPr/>
          </p:nvSpPr>
          <p:spPr bwMode="auto">
            <a:xfrm>
              <a:off x="3951289" y="283845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2" name="Line 238"/>
            <p:cNvSpPr>
              <a:spLocks noChangeShapeType="1"/>
            </p:cNvSpPr>
            <p:nvPr/>
          </p:nvSpPr>
          <p:spPr bwMode="auto">
            <a:xfrm>
              <a:off x="3979864" y="2851151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3" name="Line 239"/>
            <p:cNvSpPr>
              <a:spLocks noChangeShapeType="1"/>
            </p:cNvSpPr>
            <p:nvPr/>
          </p:nvSpPr>
          <p:spPr bwMode="auto">
            <a:xfrm>
              <a:off x="4008439" y="28638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4" name="Line 240"/>
            <p:cNvSpPr>
              <a:spLocks noChangeShapeType="1"/>
            </p:cNvSpPr>
            <p:nvPr/>
          </p:nvSpPr>
          <p:spPr bwMode="auto">
            <a:xfrm>
              <a:off x="4037014" y="28765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5" name="Line 241"/>
            <p:cNvSpPr>
              <a:spLocks noChangeShapeType="1"/>
            </p:cNvSpPr>
            <p:nvPr/>
          </p:nvSpPr>
          <p:spPr bwMode="auto">
            <a:xfrm>
              <a:off x="4065589" y="28892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6" name="Line 242"/>
            <p:cNvSpPr>
              <a:spLocks noChangeShapeType="1"/>
            </p:cNvSpPr>
            <p:nvPr/>
          </p:nvSpPr>
          <p:spPr bwMode="auto">
            <a:xfrm>
              <a:off x="4094164" y="29019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7" name="Line 243"/>
            <p:cNvSpPr>
              <a:spLocks noChangeShapeType="1"/>
            </p:cNvSpPr>
            <p:nvPr/>
          </p:nvSpPr>
          <p:spPr bwMode="auto">
            <a:xfrm>
              <a:off x="4122739" y="2914651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8" name="Line 244"/>
            <p:cNvSpPr>
              <a:spLocks noChangeShapeType="1"/>
            </p:cNvSpPr>
            <p:nvPr/>
          </p:nvSpPr>
          <p:spPr bwMode="auto">
            <a:xfrm>
              <a:off x="4149726" y="292735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9" name="Line 245"/>
            <p:cNvSpPr>
              <a:spLocks noChangeShapeType="1"/>
            </p:cNvSpPr>
            <p:nvPr/>
          </p:nvSpPr>
          <p:spPr bwMode="auto">
            <a:xfrm>
              <a:off x="4178301" y="2940051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0" name="Line 246"/>
            <p:cNvSpPr>
              <a:spLocks noChangeShapeType="1"/>
            </p:cNvSpPr>
            <p:nvPr/>
          </p:nvSpPr>
          <p:spPr bwMode="auto">
            <a:xfrm>
              <a:off x="4206876" y="29527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1" name="Line 247"/>
            <p:cNvSpPr>
              <a:spLocks noChangeShapeType="1"/>
            </p:cNvSpPr>
            <p:nvPr/>
          </p:nvSpPr>
          <p:spPr bwMode="auto">
            <a:xfrm>
              <a:off x="4235451" y="29654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2" name="Line 248"/>
            <p:cNvSpPr>
              <a:spLocks noChangeShapeType="1"/>
            </p:cNvSpPr>
            <p:nvPr/>
          </p:nvSpPr>
          <p:spPr bwMode="auto">
            <a:xfrm>
              <a:off x="4264026" y="29781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3" name="Line 249"/>
            <p:cNvSpPr>
              <a:spLocks noChangeShapeType="1"/>
            </p:cNvSpPr>
            <p:nvPr/>
          </p:nvSpPr>
          <p:spPr bwMode="auto">
            <a:xfrm>
              <a:off x="4292601" y="29908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4" name="Line 250"/>
            <p:cNvSpPr>
              <a:spLocks noChangeShapeType="1"/>
            </p:cNvSpPr>
            <p:nvPr/>
          </p:nvSpPr>
          <p:spPr bwMode="auto">
            <a:xfrm>
              <a:off x="4321176" y="30035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5" name="Line 251"/>
            <p:cNvSpPr>
              <a:spLocks noChangeShapeType="1"/>
            </p:cNvSpPr>
            <p:nvPr/>
          </p:nvSpPr>
          <p:spPr bwMode="auto">
            <a:xfrm>
              <a:off x="4348164" y="3022601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6" name="Line 252"/>
            <p:cNvSpPr>
              <a:spLocks noChangeShapeType="1"/>
            </p:cNvSpPr>
            <p:nvPr/>
          </p:nvSpPr>
          <p:spPr bwMode="auto">
            <a:xfrm>
              <a:off x="4376739" y="3044826"/>
              <a:ext cx="47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7" name="Line 253"/>
            <p:cNvSpPr>
              <a:spLocks noChangeShapeType="1"/>
            </p:cNvSpPr>
            <p:nvPr/>
          </p:nvSpPr>
          <p:spPr bwMode="auto">
            <a:xfrm>
              <a:off x="4405314" y="3067051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8" name="Line 254"/>
            <p:cNvSpPr>
              <a:spLocks noChangeShapeType="1"/>
            </p:cNvSpPr>
            <p:nvPr/>
          </p:nvSpPr>
          <p:spPr bwMode="auto">
            <a:xfrm>
              <a:off x="4433889" y="308768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9" name="Line 255"/>
            <p:cNvSpPr>
              <a:spLocks noChangeShapeType="1"/>
            </p:cNvSpPr>
            <p:nvPr/>
          </p:nvSpPr>
          <p:spPr bwMode="auto">
            <a:xfrm>
              <a:off x="4462464" y="310991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0" name="Line 256"/>
            <p:cNvSpPr>
              <a:spLocks noChangeShapeType="1"/>
            </p:cNvSpPr>
            <p:nvPr/>
          </p:nvSpPr>
          <p:spPr bwMode="auto">
            <a:xfrm>
              <a:off x="4491039" y="313213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1" name="Line 257"/>
            <p:cNvSpPr>
              <a:spLocks noChangeShapeType="1"/>
            </p:cNvSpPr>
            <p:nvPr/>
          </p:nvSpPr>
          <p:spPr bwMode="auto">
            <a:xfrm>
              <a:off x="4519614" y="3154363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2" name="Line 258"/>
            <p:cNvSpPr>
              <a:spLocks noChangeShapeType="1"/>
            </p:cNvSpPr>
            <p:nvPr/>
          </p:nvSpPr>
          <p:spPr bwMode="auto">
            <a:xfrm>
              <a:off x="4546601" y="3176588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3" name="Line 259"/>
            <p:cNvSpPr>
              <a:spLocks noChangeShapeType="1"/>
            </p:cNvSpPr>
            <p:nvPr/>
          </p:nvSpPr>
          <p:spPr bwMode="auto">
            <a:xfrm>
              <a:off x="4575176" y="3198813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4" name="Line 260"/>
            <p:cNvSpPr>
              <a:spLocks noChangeShapeType="1"/>
            </p:cNvSpPr>
            <p:nvPr/>
          </p:nvSpPr>
          <p:spPr bwMode="auto">
            <a:xfrm>
              <a:off x="4603751" y="322103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5" name="Line 261"/>
            <p:cNvSpPr>
              <a:spLocks noChangeShapeType="1"/>
            </p:cNvSpPr>
            <p:nvPr/>
          </p:nvSpPr>
          <p:spPr bwMode="auto">
            <a:xfrm>
              <a:off x="4632326" y="3243263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6" name="Line 262"/>
            <p:cNvSpPr>
              <a:spLocks noChangeShapeType="1"/>
            </p:cNvSpPr>
            <p:nvPr/>
          </p:nvSpPr>
          <p:spPr bwMode="auto">
            <a:xfrm>
              <a:off x="4660901" y="3265488"/>
              <a:ext cx="31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7" name="Line 263"/>
            <p:cNvSpPr>
              <a:spLocks noChangeShapeType="1"/>
            </p:cNvSpPr>
            <p:nvPr/>
          </p:nvSpPr>
          <p:spPr bwMode="auto">
            <a:xfrm>
              <a:off x="4689476" y="3286126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8" name="Line 264"/>
            <p:cNvSpPr>
              <a:spLocks noChangeShapeType="1"/>
            </p:cNvSpPr>
            <p:nvPr/>
          </p:nvSpPr>
          <p:spPr bwMode="auto">
            <a:xfrm>
              <a:off x="4718051" y="330835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9" name="Line 265"/>
            <p:cNvSpPr>
              <a:spLocks noChangeShapeType="1"/>
            </p:cNvSpPr>
            <p:nvPr/>
          </p:nvSpPr>
          <p:spPr bwMode="auto">
            <a:xfrm>
              <a:off x="4745039" y="3330576"/>
              <a:ext cx="4763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0" name="Line 266"/>
            <p:cNvSpPr>
              <a:spLocks noChangeShapeType="1"/>
            </p:cNvSpPr>
            <p:nvPr/>
          </p:nvSpPr>
          <p:spPr bwMode="auto">
            <a:xfrm>
              <a:off x="4773614" y="33528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1" name="Line 267"/>
            <p:cNvSpPr>
              <a:spLocks noChangeShapeType="1"/>
            </p:cNvSpPr>
            <p:nvPr/>
          </p:nvSpPr>
          <p:spPr bwMode="auto">
            <a:xfrm>
              <a:off x="4786314" y="33813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2" name="Line 268"/>
            <p:cNvSpPr>
              <a:spLocks noChangeShapeType="1"/>
            </p:cNvSpPr>
            <p:nvPr/>
          </p:nvSpPr>
          <p:spPr bwMode="auto">
            <a:xfrm>
              <a:off x="4799014" y="340995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3" name="Line 269"/>
            <p:cNvSpPr>
              <a:spLocks noChangeShapeType="1"/>
            </p:cNvSpPr>
            <p:nvPr/>
          </p:nvSpPr>
          <p:spPr bwMode="auto">
            <a:xfrm>
              <a:off x="4811714" y="3436938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4" name="Line 270"/>
            <p:cNvSpPr>
              <a:spLocks noChangeShapeType="1"/>
            </p:cNvSpPr>
            <p:nvPr/>
          </p:nvSpPr>
          <p:spPr bwMode="auto">
            <a:xfrm>
              <a:off x="4822826" y="3465513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5" name="Line 271"/>
            <p:cNvSpPr>
              <a:spLocks noChangeShapeType="1"/>
            </p:cNvSpPr>
            <p:nvPr/>
          </p:nvSpPr>
          <p:spPr bwMode="auto">
            <a:xfrm>
              <a:off x="4835526" y="34940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6" name="Line 272"/>
            <p:cNvSpPr>
              <a:spLocks noChangeShapeType="1"/>
            </p:cNvSpPr>
            <p:nvPr/>
          </p:nvSpPr>
          <p:spPr bwMode="auto">
            <a:xfrm>
              <a:off x="4848226" y="35226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7" name="Line 273"/>
            <p:cNvSpPr>
              <a:spLocks noChangeShapeType="1"/>
            </p:cNvSpPr>
            <p:nvPr/>
          </p:nvSpPr>
          <p:spPr bwMode="auto">
            <a:xfrm>
              <a:off x="4859339" y="3551238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8" name="Line 274"/>
            <p:cNvSpPr>
              <a:spLocks noChangeShapeType="1"/>
            </p:cNvSpPr>
            <p:nvPr/>
          </p:nvSpPr>
          <p:spPr bwMode="auto">
            <a:xfrm>
              <a:off x="4872039" y="357981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9" name="Line 275"/>
            <p:cNvSpPr>
              <a:spLocks noChangeShapeType="1"/>
            </p:cNvSpPr>
            <p:nvPr/>
          </p:nvSpPr>
          <p:spPr bwMode="auto">
            <a:xfrm>
              <a:off x="4884739" y="36083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0" name="Line 276"/>
            <p:cNvSpPr>
              <a:spLocks noChangeShapeType="1"/>
            </p:cNvSpPr>
            <p:nvPr/>
          </p:nvSpPr>
          <p:spPr bwMode="auto">
            <a:xfrm>
              <a:off x="4895851" y="3635376"/>
              <a:ext cx="3175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1" name="Line 277"/>
            <p:cNvSpPr>
              <a:spLocks noChangeShapeType="1"/>
            </p:cNvSpPr>
            <p:nvPr/>
          </p:nvSpPr>
          <p:spPr bwMode="auto">
            <a:xfrm>
              <a:off x="4908551" y="366395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2" name="Line 278"/>
            <p:cNvSpPr>
              <a:spLocks noChangeShapeType="1"/>
            </p:cNvSpPr>
            <p:nvPr/>
          </p:nvSpPr>
          <p:spPr bwMode="auto">
            <a:xfrm>
              <a:off x="4921251" y="36925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3" name="Line 279"/>
            <p:cNvSpPr>
              <a:spLocks noChangeShapeType="1"/>
            </p:cNvSpPr>
            <p:nvPr/>
          </p:nvSpPr>
          <p:spPr bwMode="auto">
            <a:xfrm>
              <a:off x="4932364" y="3721101"/>
              <a:ext cx="3175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4" name="Line 280"/>
            <p:cNvSpPr>
              <a:spLocks noChangeShapeType="1"/>
            </p:cNvSpPr>
            <p:nvPr/>
          </p:nvSpPr>
          <p:spPr bwMode="auto">
            <a:xfrm>
              <a:off x="4946651" y="3749676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5" name="Line 281"/>
            <p:cNvSpPr>
              <a:spLocks noChangeShapeType="1"/>
            </p:cNvSpPr>
            <p:nvPr/>
          </p:nvSpPr>
          <p:spPr bwMode="auto">
            <a:xfrm>
              <a:off x="4957764" y="37782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6" name="Line 282"/>
            <p:cNvSpPr>
              <a:spLocks noChangeShapeType="1"/>
            </p:cNvSpPr>
            <p:nvPr/>
          </p:nvSpPr>
          <p:spPr bwMode="auto">
            <a:xfrm>
              <a:off x="4970464" y="380682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7" name="Line 283"/>
            <p:cNvSpPr>
              <a:spLocks noChangeShapeType="1"/>
            </p:cNvSpPr>
            <p:nvPr/>
          </p:nvSpPr>
          <p:spPr bwMode="auto">
            <a:xfrm>
              <a:off x="4983164" y="3833813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8" name="Line 284"/>
            <p:cNvSpPr>
              <a:spLocks noChangeShapeType="1"/>
            </p:cNvSpPr>
            <p:nvPr/>
          </p:nvSpPr>
          <p:spPr bwMode="auto">
            <a:xfrm>
              <a:off x="4994276" y="3862388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9" name="Line 285"/>
            <p:cNvSpPr>
              <a:spLocks noChangeShapeType="1"/>
            </p:cNvSpPr>
            <p:nvPr/>
          </p:nvSpPr>
          <p:spPr bwMode="auto">
            <a:xfrm>
              <a:off x="5006976" y="38909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0" name="Line 286"/>
            <p:cNvSpPr>
              <a:spLocks noChangeShapeType="1"/>
            </p:cNvSpPr>
            <p:nvPr/>
          </p:nvSpPr>
          <p:spPr bwMode="auto">
            <a:xfrm>
              <a:off x="5019676" y="3919538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1" name="Line 287"/>
            <p:cNvSpPr>
              <a:spLocks noChangeShapeType="1"/>
            </p:cNvSpPr>
            <p:nvPr/>
          </p:nvSpPr>
          <p:spPr bwMode="auto">
            <a:xfrm>
              <a:off x="5030789" y="394811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2" name="Line 288"/>
            <p:cNvSpPr>
              <a:spLocks noChangeShapeType="1"/>
            </p:cNvSpPr>
            <p:nvPr/>
          </p:nvSpPr>
          <p:spPr bwMode="auto">
            <a:xfrm>
              <a:off x="5043489" y="397668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3" name="Line 289"/>
            <p:cNvSpPr>
              <a:spLocks noChangeShapeType="1"/>
            </p:cNvSpPr>
            <p:nvPr/>
          </p:nvSpPr>
          <p:spPr bwMode="auto">
            <a:xfrm>
              <a:off x="5056189" y="4005263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4" name="Line 290"/>
            <p:cNvSpPr>
              <a:spLocks noChangeShapeType="1"/>
            </p:cNvSpPr>
            <p:nvPr/>
          </p:nvSpPr>
          <p:spPr bwMode="auto">
            <a:xfrm>
              <a:off x="5067301" y="4032251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5" name="Line 291"/>
            <p:cNvSpPr>
              <a:spLocks noChangeShapeType="1"/>
            </p:cNvSpPr>
            <p:nvPr/>
          </p:nvSpPr>
          <p:spPr bwMode="auto">
            <a:xfrm>
              <a:off x="5080001" y="4060826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6" name="Line 292"/>
            <p:cNvSpPr>
              <a:spLocks noChangeShapeType="1"/>
            </p:cNvSpPr>
            <p:nvPr/>
          </p:nvSpPr>
          <p:spPr bwMode="auto">
            <a:xfrm>
              <a:off x="5092701" y="4089401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7" name="Line 293"/>
            <p:cNvSpPr>
              <a:spLocks noChangeShapeType="1"/>
            </p:cNvSpPr>
            <p:nvPr/>
          </p:nvSpPr>
          <p:spPr bwMode="auto">
            <a:xfrm>
              <a:off x="5103814" y="4117976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8" name="Line 294"/>
            <p:cNvSpPr>
              <a:spLocks noChangeShapeType="1"/>
            </p:cNvSpPr>
            <p:nvPr/>
          </p:nvSpPr>
          <p:spPr bwMode="auto">
            <a:xfrm>
              <a:off x="5116514" y="414655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9" name="Line 295"/>
            <p:cNvSpPr>
              <a:spLocks noChangeShapeType="1"/>
            </p:cNvSpPr>
            <p:nvPr/>
          </p:nvSpPr>
          <p:spPr bwMode="auto">
            <a:xfrm>
              <a:off x="5129214" y="4175126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0" name="Line 296"/>
            <p:cNvSpPr>
              <a:spLocks noChangeShapeType="1"/>
            </p:cNvSpPr>
            <p:nvPr/>
          </p:nvSpPr>
          <p:spPr bwMode="auto">
            <a:xfrm>
              <a:off x="5140326" y="4203701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1" name="Line 297"/>
            <p:cNvSpPr>
              <a:spLocks noChangeShapeType="1"/>
            </p:cNvSpPr>
            <p:nvPr/>
          </p:nvSpPr>
          <p:spPr bwMode="auto">
            <a:xfrm>
              <a:off x="5153026" y="4230688"/>
              <a:ext cx="1588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2" name="Line 298"/>
            <p:cNvSpPr>
              <a:spLocks noChangeShapeType="1"/>
            </p:cNvSpPr>
            <p:nvPr/>
          </p:nvSpPr>
          <p:spPr bwMode="auto">
            <a:xfrm>
              <a:off x="5165726" y="4259263"/>
              <a:ext cx="0" cy="476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3" name="Line 299"/>
            <p:cNvSpPr>
              <a:spLocks noChangeShapeType="1"/>
            </p:cNvSpPr>
            <p:nvPr/>
          </p:nvSpPr>
          <p:spPr bwMode="auto">
            <a:xfrm>
              <a:off x="5176839" y="4287838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4" name="Line 300"/>
            <p:cNvSpPr>
              <a:spLocks noChangeShapeType="1"/>
            </p:cNvSpPr>
            <p:nvPr/>
          </p:nvSpPr>
          <p:spPr bwMode="auto">
            <a:xfrm>
              <a:off x="5189539" y="431641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5" name="Line 301"/>
            <p:cNvSpPr>
              <a:spLocks noChangeShapeType="1"/>
            </p:cNvSpPr>
            <p:nvPr/>
          </p:nvSpPr>
          <p:spPr bwMode="auto">
            <a:xfrm>
              <a:off x="5202239" y="4344988"/>
              <a:ext cx="0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6" name="Line 302"/>
            <p:cNvSpPr>
              <a:spLocks noChangeShapeType="1"/>
            </p:cNvSpPr>
            <p:nvPr/>
          </p:nvSpPr>
          <p:spPr bwMode="auto">
            <a:xfrm>
              <a:off x="5213351" y="4373563"/>
              <a:ext cx="1588" cy="3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7" name="Line 303"/>
            <p:cNvSpPr>
              <a:spLocks noChangeShapeType="1"/>
            </p:cNvSpPr>
            <p:nvPr/>
          </p:nvSpPr>
          <p:spPr bwMode="auto">
            <a:xfrm flipV="1">
              <a:off x="773114" y="4365626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8" name="Line 304"/>
            <p:cNvSpPr>
              <a:spLocks noChangeShapeType="1"/>
            </p:cNvSpPr>
            <p:nvPr/>
          </p:nvSpPr>
          <p:spPr bwMode="auto">
            <a:xfrm flipV="1">
              <a:off x="846139" y="4333876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9" name="Line 305"/>
            <p:cNvSpPr>
              <a:spLocks noChangeShapeType="1"/>
            </p:cNvSpPr>
            <p:nvPr/>
          </p:nvSpPr>
          <p:spPr bwMode="auto">
            <a:xfrm flipV="1">
              <a:off x="889001" y="4279901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0" name="Line 306"/>
            <p:cNvSpPr>
              <a:spLocks noChangeShapeType="1"/>
            </p:cNvSpPr>
            <p:nvPr/>
          </p:nvSpPr>
          <p:spPr bwMode="auto">
            <a:xfrm flipV="1">
              <a:off x="963614" y="424815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1" name="Line 307"/>
            <p:cNvSpPr>
              <a:spLocks noChangeShapeType="1"/>
            </p:cNvSpPr>
            <p:nvPr/>
          </p:nvSpPr>
          <p:spPr bwMode="auto">
            <a:xfrm flipV="1">
              <a:off x="1006476" y="4194176"/>
              <a:ext cx="3175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2" name="Line 308"/>
            <p:cNvSpPr>
              <a:spLocks noChangeShapeType="1"/>
            </p:cNvSpPr>
            <p:nvPr/>
          </p:nvSpPr>
          <p:spPr bwMode="auto">
            <a:xfrm flipV="1">
              <a:off x="1079501" y="4162426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3" name="Line 309"/>
            <p:cNvSpPr>
              <a:spLocks noChangeShapeType="1"/>
            </p:cNvSpPr>
            <p:nvPr/>
          </p:nvSpPr>
          <p:spPr bwMode="auto">
            <a:xfrm flipV="1">
              <a:off x="1122364" y="4110038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4" name="Line 310"/>
            <p:cNvSpPr>
              <a:spLocks noChangeShapeType="1"/>
            </p:cNvSpPr>
            <p:nvPr/>
          </p:nvSpPr>
          <p:spPr bwMode="auto">
            <a:xfrm flipV="1">
              <a:off x="1195389" y="407670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5" name="Line 311"/>
            <p:cNvSpPr>
              <a:spLocks noChangeShapeType="1"/>
            </p:cNvSpPr>
            <p:nvPr/>
          </p:nvSpPr>
          <p:spPr bwMode="auto">
            <a:xfrm flipV="1">
              <a:off x="1238251" y="4024313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6" name="Line 312"/>
            <p:cNvSpPr>
              <a:spLocks noChangeShapeType="1"/>
            </p:cNvSpPr>
            <p:nvPr/>
          </p:nvSpPr>
          <p:spPr bwMode="auto">
            <a:xfrm flipV="1">
              <a:off x="1311276" y="3990976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7" name="Line 313"/>
            <p:cNvSpPr>
              <a:spLocks noChangeShapeType="1"/>
            </p:cNvSpPr>
            <p:nvPr/>
          </p:nvSpPr>
          <p:spPr bwMode="auto">
            <a:xfrm flipV="1">
              <a:off x="1354139" y="3938588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8" name="Line 314"/>
            <p:cNvSpPr>
              <a:spLocks noChangeShapeType="1"/>
            </p:cNvSpPr>
            <p:nvPr/>
          </p:nvSpPr>
          <p:spPr bwMode="auto">
            <a:xfrm flipV="1">
              <a:off x="1427164" y="390525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9" name="Line 315"/>
            <p:cNvSpPr>
              <a:spLocks noChangeShapeType="1"/>
            </p:cNvSpPr>
            <p:nvPr/>
          </p:nvSpPr>
          <p:spPr bwMode="auto">
            <a:xfrm flipV="1">
              <a:off x="1470026" y="3852863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0" name="Line 316"/>
            <p:cNvSpPr>
              <a:spLocks noChangeShapeType="1"/>
            </p:cNvSpPr>
            <p:nvPr/>
          </p:nvSpPr>
          <p:spPr bwMode="auto">
            <a:xfrm flipV="1">
              <a:off x="1543051" y="3821113"/>
              <a:ext cx="476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1" name="Line 317"/>
            <p:cNvSpPr>
              <a:spLocks noChangeShapeType="1"/>
            </p:cNvSpPr>
            <p:nvPr/>
          </p:nvSpPr>
          <p:spPr bwMode="auto">
            <a:xfrm flipV="1">
              <a:off x="1585914" y="3767138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2" name="Line 318"/>
            <p:cNvSpPr>
              <a:spLocks noChangeShapeType="1"/>
            </p:cNvSpPr>
            <p:nvPr/>
          </p:nvSpPr>
          <p:spPr bwMode="auto">
            <a:xfrm flipV="1">
              <a:off x="1658939" y="3735388"/>
              <a:ext cx="476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" name="Line 319"/>
            <p:cNvSpPr>
              <a:spLocks noChangeShapeType="1"/>
            </p:cNvSpPr>
            <p:nvPr/>
          </p:nvSpPr>
          <p:spPr bwMode="auto">
            <a:xfrm flipV="1">
              <a:off x="1703389" y="3681413"/>
              <a:ext cx="3175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4" name="Line 320"/>
            <p:cNvSpPr>
              <a:spLocks noChangeShapeType="1"/>
            </p:cNvSpPr>
            <p:nvPr/>
          </p:nvSpPr>
          <p:spPr bwMode="auto">
            <a:xfrm flipV="1">
              <a:off x="1776414" y="3649663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5" name="Line 321"/>
            <p:cNvSpPr>
              <a:spLocks noChangeShapeType="1"/>
            </p:cNvSpPr>
            <p:nvPr/>
          </p:nvSpPr>
          <p:spPr bwMode="auto">
            <a:xfrm flipV="1">
              <a:off x="1819276" y="3595688"/>
              <a:ext cx="31750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6" name="Line 322"/>
            <p:cNvSpPr>
              <a:spLocks noChangeShapeType="1"/>
            </p:cNvSpPr>
            <p:nvPr/>
          </p:nvSpPr>
          <p:spPr bwMode="auto">
            <a:xfrm flipV="1">
              <a:off x="1892301" y="3563938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7" name="Line 323"/>
            <p:cNvSpPr>
              <a:spLocks noChangeShapeType="1"/>
            </p:cNvSpPr>
            <p:nvPr/>
          </p:nvSpPr>
          <p:spPr bwMode="auto">
            <a:xfrm flipV="1">
              <a:off x="1935164" y="3509963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8" name="Line 324"/>
            <p:cNvSpPr>
              <a:spLocks noChangeShapeType="1"/>
            </p:cNvSpPr>
            <p:nvPr/>
          </p:nvSpPr>
          <p:spPr bwMode="auto">
            <a:xfrm flipV="1">
              <a:off x="2008189" y="3478213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9" name="Line 325"/>
            <p:cNvSpPr>
              <a:spLocks noChangeShapeType="1"/>
            </p:cNvSpPr>
            <p:nvPr/>
          </p:nvSpPr>
          <p:spPr bwMode="auto">
            <a:xfrm flipV="1">
              <a:off x="2051051" y="3424238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0" name="Line 326"/>
            <p:cNvSpPr>
              <a:spLocks noChangeShapeType="1"/>
            </p:cNvSpPr>
            <p:nvPr/>
          </p:nvSpPr>
          <p:spPr bwMode="auto">
            <a:xfrm flipV="1">
              <a:off x="2124076" y="3392488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1" name="Line 327"/>
            <p:cNvSpPr>
              <a:spLocks noChangeShapeType="1"/>
            </p:cNvSpPr>
            <p:nvPr/>
          </p:nvSpPr>
          <p:spPr bwMode="auto">
            <a:xfrm flipV="1">
              <a:off x="2166939" y="3340101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2" name="Line 328"/>
            <p:cNvSpPr>
              <a:spLocks noChangeShapeType="1"/>
            </p:cNvSpPr>
            <p:nvPr/>
          </p:nvSpPr>
          <p:spPr bwMode="auto">
            <a:xfrm flipV="1">
              <a:off x="2239964" y="3306763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3" name="Line 329"/>
            <p:cNvSpPr>
              <a:spLocks noChangeShapeType="1"/>
            </p:cNvSpPr>
            <p:nvPr/>
          </p:nvSpPr>
          <p:spPr bwMode="auto">
            <a:xfrm flipV="1">
              <a:off x="2282826" y="3254376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4" name="Line 330"/>
            <p:cNvSpPr>
              <a:spLocks noChangeShapeType="1"/>
            </p:cNvSpPr>
            <p:nvPr/>
          </p:nvSpPr>
          <p:spPr bwMode="auto">
            <a:xfrm flipV="1">
              <a:off x="2355851" y="3221038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5" name="Line 331"/>
            <p:cNvSpPr>
              <a:spLocks noChangeShapeType="1"/>
            </p:cNvSpPr>
            <p:nvPr/>
          </p:nvSpPr>
          <p:spPr bwMode="auto">
            <a:xfrm flipV="1">
              <a:off x="2398714" y="3167063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6" name="Line 332"/>
            <p:cNvSpPr>
              <a:spLocks noChangeShapeType="1"/>
            </p:cNvSpPr>
            <p:nvPr/>
          </p:nvSpPr>
          <p:spPr bwMode="auto">
            <a:xfrm flipV="1">
              <a:off x="2473326" y="3135313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7" name="Line 333"/>
            <p:cNvSpPr>
              <a:spLocks noChangeShapeType="1"/>
            </p:cNvSpPr>
            <p:nvPr/>
          </p:nvSpPr>
          <p:spPr bwMode="auto">
            <a:xfrm flipV="1">
              <a:off x="2516189" y="3082926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8" name="Line 334"/>
            <p:cNvSpPr>
              <a:spLocks noChangeShapeType="1"/>
            </p:cNvSpPr>
            <p:nvPr/>
          </p:nvSpPr>
          <p:spPr bwMode="auto">
            <a:xfrm flipV="1">
              <a:off x="2589214" y="3051176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9" name="Line 335"/>
            <p:cNvSpPr>
              <a:spLocks noChangeShapeType="1"/>
            </p:cNvSpPr>
            <p:nvPr/>
          </p:nvSpPr>
          <p:spPr bwMode="auto">
            <a:xfrm flipV="1">
              <a:off x="2632076" y="2997201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0" name="Line 336"/>
            <p:cNvSpPr>
              <a:spLocks noChangeShapeType="1"/>
            </p:cNvSpPr>
            <p:nvPr/>
          </p:nvSpPr>
          <p:spPr bwMode="auto">
            <a:xfrm flipV="1">
              <a:off x="2705101" y="2965451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1" name="Line 337"/>
            <p:cNvSpPr>
              <a:spLocks noChangeShapeType="1"/>
            </p:cNvSpPr>
            <p:nvPr/>
          </p:nvSpPr>
          <p:spPr bwMode="auto">
            <a:xfrm flipV="1">
              <a:off x="2747964" y="2911476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2" name="Line 338"/>
            <p:cNvSpPr>
              <a:spLocks noChangeShapeType="1"/>
            </p:cNvSpPr>
            <p:nvPr/>
          </p:nvSpPr>
          <p:spPr bwMode="auto">
            <a:xfrm flipV="1">
              <a:off x="2820989" y="2878138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" name="Line 339"/>
            <p:cNvSpPr>
              <a:spLocks noChangeShapeType="1"/>
            </p:cNvSpPr>
            <p:nvPr/>
          </p:nvSpPr>
          <p:spPr bwMode="auto">
            <a:xfrm flipV="1">
              <a:off x="2863851" y="2825751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" name="Line 340"/>
            <p:cNvSpPr>
              <a:spLocks noChangeShapeType="1"/>
            </p:cNvSpPr>
            <p:nvPr/>
          </p:nvSpPr>
          <p:spPr bwMode="auto">
            <a:xfrm flipV="1">
              <a:off x="2936876" y="279400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" name="Line 341"/>
            <p:cNvSpPr>
              <a:spLocks noChangeShapeType="1"/>
            </p:cNvSpPr>
            <p:nvPr/>
          </p:nvSpPr>
          <p:spPr bwMode="auto">
            <a:xfrm flipV="1">
              <a:off x="2979739" y="2740026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" name="Line 342"/>
            <p:cNvSpPr>
              <a:spLocks noChangeShapeType="1"/>
            </p:cNvSpPr>
            <p:nvPr/>
          </p:nvSpPr>
          <p:spPr bwMode="auto">
            <a:xfrm flipV="1">
              <a:off x="3052764" y="2708276"/>
              <a:ext cx="476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7" name="Line 343"/>
            <p:cNvSpPr>
              <a:spLocks noChangeShapeType="1"/>
            </p:cNvSpPr>
            <p:nvPr/>
          </p:nvSpPr>
          <p:spPr bwMode="auto">
            <a:xfrm flipV="1">
              <a:off x="3095626" y="2654301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8" name="Line 344"/>
            <p:cNvSpPr>
              <a:spLocks noChangeShapeType="1"/>
            </p:cNvSpPr>
            <p:nvPr/>
          </p:nvSpPr>
          <p:spPr bwMode="auto">
            <a:xfrm flipV="1">
              <a:off x="3168651" y="2622551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9" name="Line 345"/>
            <p:cNvSpPr>
              <a:spLocks noChangeShapeType="1"/>
            </p:cNvSpPr>
            <p:nvPr/>
          </p:nvSpPr>
          <p:spPr bwMode="auto">
            <a:xfrm flipV="1">
              <a:off x="3211514" y="2568576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0" name="Line 346"/>
            <p:cNvSpPr>
              <a:spLocks noChangeShapeType="1"/>
            </p:cNvSpPr>
            <p:nvPr/>
          </p:nvSpPr>
          <p:spPr bwMode="auto">
            <a:xfrm flipV="1">
              <a:off x="3286126" y="2536826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1" name="Line 347"/>
            <p:cNvSpPr>
              <a:spLocks noChangeShapeType="1"/>
            </p:cNvSpPr>
            <p:nvPr/>
          </p:nvSpPr>
          <p:spPr bwMode="auto">
            <a:xfrm flipV="1">
              <a:off x="3328989" y="2484438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2" name="Line 348"/>
            <p:cNvSpPr>
              <a:spLocks noChangeShapeType="1"/>
            </p:cNvSpPr>
            <p:nvPr/>
          </p:nvSpPr>
          <p:spPr bwMode="auto">
            <a:xfrm flipV="1">
              <a:off x="3402014" y="245110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3" name="Line 349"/>
            <p:cNvSpPr>
              <a:spLocks noChangeShapeType="1"/>
            </p:cNvSpPr>
            <p:nvPr/>
          </p:nvSpPr>
          <p:spPr bwMode="auto">
            <a:xfrm flipV="1">
              <a:off x="3444876" y="2397126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4" name="Line 350"/>
            <p:cNvSpPr>
              <a:spLocks noChangeShapeType="1"/>
            </p:cNvSpPr>
            <p:nvPr/>
          </p:nvSpPr>
          <p:spPr bwMode="auto">
            <a:xfrm flipV="1">
              <a:off x="3517901" y="2365376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5" name="Line 351"/>
            <p:cNvSpPr>
              <a:spLocks noChangeShapeType="1"/>
            </p:cNvSpPr>
            <p:nvPr/>
          </p:nvSpPr>
          <p:spPr bwMode="auto">
            <a:xfrm flipV="1">
              <a:off x="3560764" y="2312988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6" name="Line 352"/>
            <p:cNvSpPr>
              <a:spLocks noChangeShapeType="1"/>
            </p:cNvSpPr>
            <p:nvPr/>
          </p:nvSpPr>
          <p:spPr bwMode="auto">
            <a:xfrm flipV="1">
              <a:off x="3633789" y="2279651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7" name="Line 353"/>
            <p:cNvSpPr>
              <a:spLocks noChangeShapeType="1"/>
            </p:cNvSpPr>
            <p:nvPr/>
          </p:nvSpPr>
          <p:spPr bwMode="auto">
            <a:xfrm flipV="1">
              <a:off x="3676651" y="2227263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8" name="Line 354"/>
            <p:cNvSpPr>
              <a:spLocks noChangeShapeType="1"/>
            </p:cNvSpPr>
            <p:nvPr/>
          </p:nvSpPr>
          <p:spPr bwMode="auto">
            <a:xfrm flipV="1">
              <a:off x="3749676" y="2195513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9" name="Line 355"/>
            <p:cNvSpPr>
              <a:spLocks noChangeShapeType="1"/>
            </p:cNvSpPr>
            <p:nvPr/>
          </p:nvSpPr>
          <p:spPr bwMode="auto">
            <a:xfrm flipV="1">
              <a:off x="3792539" y="2141538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0" name="Line 356"/>
            <p:cNvSpPr>
              <a:spLocks noChangeShapeType="1"/>
            </p:cNvSpPr>
            <p:nvPr/>
          </p:nvSpPr>
          <p:spPr bwMode="auto">
            <a:xfrm flipV="1">
              <a:off x="3865564" y="2108201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1" name="Line 357"/>
            <p:cNvSpPr>
              <a:spLocks noChangeShapeType="1"/>
            </p:cNvSpPr>
            <p:nvPr/>
          </p:nvSpPr>
          <p:spPr bwMode="auto">
            <a:xfrm flipV="1">
              <a:off x="3908426" y="2055813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2" name="Line 358"/>
            <p:cNvSpPr>
              <a:spLocks noChangeShapeType="1"/>
            </p:cNvSpPr>
            <p:nvPr/>
          </p:nvSpPr>
          <p:spPr bwMode="auto">
            <a:xfrm flipV="1">
              <a:off x="3981451" y="2024063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3" name="Line 359"/>
            <p:cNvSpPr>
              <a:spLocks noChangeShapeType="1"/>
            </p:cNvSpPr>
            <p:nvPr/>
          </p:nvSpPr>
          <p:spPr bwMode="auto">
            <a:xfrm flipV="1">
              <a:off x="4025901" y="1970088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4" name="Line 360"/>
            <p:cNvSpPr>
              <a:spLocks noChangeShapeType="1"/>
            </p:cNvSpPr>
            <p:nvPr/>
          </p:nvSpPr>
          <p:spPr bwMode="auto">
            <a:xfrm flipV="1">
              <a:off x="4098926" y="1938338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5" name="Line 361"/>
            <p:cNvSpPr>
              <a:spLocks noChangeShapeType="1"/>
            </p:cNvSpPr>
            <p:nvPr/>
          </p:nvSpPr>
          <p:spPr bwMode="auto">
            <a:xfrm flipV="1">
              <a:off x="4141789" y="1884363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6" name="Line 362"/>
            <p:cNvSpPr>
              <a:spLocks noChangeShapeType="1"/>
            </p:cNvSpPr>
            <p:nvPr/>
          </p:nvSpPr>
          <p:spPr bwMode="auto">
            <a:xfrm flipV="1">
              <a:off x="4214814" y="1852613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7" name="Line 363"/>
            <p:cNvSpPr>
              <a:spLocks noChangeShapeType="1"/>
            </p:cNvSpPr>
            <p:nvPr/>
          </p:nvSpPr>
          <p:spPr bwMode="auto">
            <a:xfrm flipV="1">
              <a:off x="4257676" y="1798638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8" name="Line 364"/>
            <p:cNvSpPr>
              <a:spLocks noChangeShapeType="1"/>
            </p:cNvSpPr>
            <p:nvPr/>
          </p:nvSpPr>
          <p:spPr bwMode="auto">
            <a:xfrm flipV="1">
              <a:off x="4330701" y="1766888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9" name="Line 365"/>
            <p:cNvSpPr>
              <a:spLocks noChangeShapeType="1"/>
            </p:cNvSpPr>
            <p:nvPr/>
          </p:nvSpPr>
          <p:spPr bwMode="auto">
            <a:xfrm flipV="1">
              <a:off x="4373564" y="1714501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0" name="Line 366"/>
            <p:cNvSpPr>
              <a:spLocks noChangeShapeType="1"/>
            </p:cNvSpPr>
            <p:nvPr/>
          </p:nvSpPr>
          <p:spPr bwMode="auto">
            <a:xfrm flipV="1">
              <a:off x="4446589" y="1681163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1" name="Line 367"/>
            <p:cNvSpPr>
              <a:spLocks noChangeShapeType="1"/>
            </p:cNvSpPr>
            <p:nvPr/>
          </p:nvSpPr>
          <p:spPr bwMode="auto">
            <a:xfrm flipV="1">
              <a:off x="4489451" y="1627188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2" name="Line 368"/>
            <p:cNvSpPr>
              <a:spLocks noChangeShapeType="1"/>
            </p:cNvSpPr>
            <p:nvPr/>
          </p:nvSpPr>
          <p:spPr bwMode="auto">
            <a:xfrm flipV="1">
              <a:off x="4562476" y="1595438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3" name="Line 369"/>
            <p:cNvSpPr>
              <a:spLocks noChangeShapeType="1"/>
            </p:cNvSpPr>
            <p:nvPr/>
          </p:nvSpPr>
          <p:spPr bwMode="auto">
            <a:xfrm flipV="1">
              <a:off x="4605339" y="1541463"/>
              <a:ext cx="33338" cy="2540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4" name="Line 370"/>
            <p:cNvSpPr>
              <a:spLocks noChangeShapeType="1"/>
            </p:cNvSpPr>
            <p:nvPr/>
          </p:nvSpPr>
          <p:spPr bwMode="auto">
            <a:xfrm flipV="1">
              <a:off x="4678364" y="1509713"/>
              <a:ext cx="4763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5" name="Line 371"/>
            <p:cNvSpPr>
              <a:spLocks noChangeShapeType="1"/>
            </p:cNvSpPr>
            <p:nvPr/>
          </p:nvSpPr>
          <p:spPr bwMode="auto">
            <a:xfrm flipV="1">
              <a:off x="4721226" y="1457326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6" name="Line 372"/>
            <p:cNvSpPr>
              <a:spLocks noChangeShapeType="1"/>
            </p:cNvSpPr>
            <p:nvPr/>
          </p:nvSpPr>
          <p:spPr bwMode="auto">
            <a:xfrm flipV="1">
              <a:off x="4794251" y="1425576"/>
              <a:ext cx="4763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7" name="Line 373"/>
            <p:cNvSpPr>
              <a:spLocks noChangeShapeType="1"/>
            </p:cNvSpPr>
            <p:nvPr/>
          </p:nvSpPr>
          <p:spPr bwMode="auto">
            <a:xfrm flipV="1">
              <a:off x="4838701" y="1371601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8" name="Line 374"/>
            <p:cNvSpPr>
              <a:spLocks noChangeShapeType="1"/>
            </p:cNvSpPr>
            <p:nvPr/>
          </p:nvSpPr>
          <p:spPr bwMode="auto">
            <a:xfrm flipV="1">
              <a:off x="4911726" y="1338263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9" name="Line 375"/>
            <p:cNvSpPr>
              <a:spLocks noChangeShapeType="1"/>
            </p:cNvSpPr>
            <p:nvPr/>
          </p:nvSpPr>
          <p:spPr bwMode="auto">
            <a:xfrm flipV="1">
              <a:off x="4954589" y="1285876"/>
              <a:ext cx="31750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0" name="Line 376"/>
            <p:cNvSpPr>
              <a:spLocks noChangeShapeType="1"/>
            </p:cNvSpPr>
            <p:nvPr/>
          </p:nvSpPr>
          <p:spPr bwMode="auto">
            <a:xfrm flipV="1">
              <a:off x="5027614" y="1252538"/>
              <a:ext cx="3175" cy="3175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1" name="Line 377"/>
            <p:cNvSpPr>
              <a:spLocks noChangeShapeType="1"/>
            </p:cNvSpPr>
            <p:nvPr/>
          </p:nvSpPr>
          <p:spPr bwMode="auto">
            <a:xfrm flipV="1">
              <a:off x="5070476" y="1200151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2" name="Line 378"/>
            <p:cNvSpPr>
              <a:spLocks noChangeShapeType="1"/>
            </p:cNvSpPr>
            <p:nvPr/>
          </p:nvSpPr>
          <p:spPr bwMode="auto">
            <a:xfrm flipV="1">
              <a:off x="5143501" y="1168401"/>
              <a:ext cx="3175" cy="1588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3" name="Line 379"/>
            <p:cNvSpPr>
              <a:spLocks noChangeShapeType="1"/>
            </p:cNvSpPr>
            <p:nvPr/>
          </p:nvSpPr>
          <p:spPr bwMode="auto">
            <a:xfrm flipV="1">
              <a:off x="5186364" y="1114426"/>
              <a:ext cx="33338" cy="23813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4" name="Freeform 380"/>
            <p:cNvSpPr>
              <a:spLocks/>
            </p:cNvSpPr>
            <p:nvPr/>
          </p:nvSpPr>
          <p:spPr bwMode="auto">
            <a:xfrm>
              <a:off x="746126" y="4375151"/>
              <a:ext cx="52388" cy="46038"/>
            </a:xfrm>
            <a:custGeom>
              <a:avLst/>
              <a:gdLst>
                <a:gd name="T0" fmla="*/ 34 w 67"/>
                <a:gd name="T1" fmla="*/ 58 h 58"/>
                <a:gd name="T2" fmla="*/ 0 w 67"/>
                <a:gd name="T3" fmla="*/ 0 h 58"/>
                <a:gd name="T4" fmla="*/ 67 w 67"/>
                <a:gd name="T5" fmla="*/ 0 h 58"/>
                <a:gd name="T6" fmla="*/ 34 w 67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8">
                  <a:moveTo>
                    <a:pt x="34" y="58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5" name="Freeform 381"/>
            <p:cNvSpPr>
              <a:spLocks/>
            </p:cNvSpPr>
            <p:nvPr/>
          </p:nvSpPr>
          <p:spPr bwMode="auto">
            <a:xfrm>
              <a:off x="1192214" y="3706813"/>
              <a:ext cx="50800" cy="46038"/>
            </a:xfrm>
            <a:custGeom>
              <a:avLst/>
              <a:gdLst>
                <a:gd name="T0" fmla="*/ 34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4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4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4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6" name="Freeform 382"/>
            <p:cNvSpPr>
              <a:spLocks/>
            </p:cNvSpPr>
            <p:nvPr/>
          </p:nvSpPr>
          <p:spPr bwMode="auto">
            <a:xfrm>
              <a:off x="1635126" y="3265488"/>
              <a:ext cx="52388" cy="44450"/>
            </a:xfrm>
            <a:custGeom>
              <a:avLst/>
              <a:gdLst>
                <a:gd name="T0" fmla="*/ 33 w 66"/>
                <a:gd name="T1" fmla="*/ 58 h 58"/>
                <a:gd name="T2" fmla="*/ 0 w 66"/>
                <a:gd name="T3" fmla="*/ 0 h 58"/>
                <a:gd name="T4" fmla="*/ 66 w 66"/>
                <a:gd name="T5" fmla="*/ 0 h 58"/>
                <a:gd name="T6" fmla="*/ 33 w 66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8">
                  <a:moveTo>
                    <a:pt x="33" y="58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7" name="Freeform 383"/>
            <p:cNvSpPr>
              <a:spLocks/>
            </p:cNvSpPr>
            <p:nvPr/>
          </p:nvSpPr>
          <p:spPr bwMode="auto">
            <a:xfrm>
              <a:off x="2081214" y="2870201"/>
              <a:ext cx="52388" cy="46038"/>
            </a:xfrm>
            <a:custGeom>
              <a:avLst/>
              <a:gdLst>
                <a:gd name="T0" fmla="*/ 33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3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3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8" name="Freeform 384"/>
            <p:cNvSpPr>
              <a:spLocks/>
            </p:cNvSpPr>
            <p:nvPr/>
          </p:nvSpPr>
          <p:spPr bwMode="auto">
            <a:xfrm>
              <a:off x="2525714" y="2508251"/>
              <a:ext cx="52388" cy="44450"/>
            </a:xfrm>
            <a:custGeom>
              <a:avLst/>
              <a:gdLst>
                <a:gd name="T0" fmla="*/ 33 w 66"/>
                <a:gd name="T1" fmla="*/ 58 h 58"/>
                <a:gd name="T2" fmla="*/ 0 w 66"/>
                <a:gd name="T3" fmla="*/ 0 h 58"/>
                <a:gd name="T4" fmla="*/ 66 w 66"/>
                <a:gd name="T5" fmla="*/ 0 h 58"/>
                <a:gd name="T6" fmla="*/ 33 w 66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8">
                  <a:moveTo>
                    <a:pt x="33" y="58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9" name="Freeform 385"/>
            <p:cNvSpPr>
              <a:spLocks/>
            </p:cNvSpPr>
            <p:nvPr/>
          </p:nvSpPr>
          <p:spPr bwMode="auto">
            <a:xfrm>
              <a:off x="2970214" y="2168526"/>
              <a:ext cx="52388" cy="46038"/>
            </a:xfrm>
            <a:custGeom>
              <a:avLst/>
              <a:gdLst>
                <a:gd name="T0" fmla="*/ 33 w 67"/>
                <a:gd name="T1" fmla="*/ 59 h 59"/>
                <a:gd name="T2" fmla="*/ 0 w 67"/>
                <a:gd name="T3" fmla="*/ 0 h 59"/>
                <a:gd name="T4" fmla="*/ 67 w 67"/>
                <a:gd name="T5" fmla="*/ 0 h 59"/>
                <a:gd name="T6" fmla="*/ 33 w 67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9">
                  <a:moveTo>
                    <a:pt x="33" y="59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3" y="59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0" name="Freeform 386"/>
            <p:cNvSpPr>
              <a:spLocks/>
            </p:cNvSpPr>
            <p:nvPr/>
          </p:nvSpPr>
          <p:spPr bwMode="auto">
            <a:xfrm>
              <a:off x="3414714" y="1852613"/>
              <a:ext cx="52388" cy="44450"/>
            </a:xfrm>
            <a:custGeom>
              <a:avLst/>
              <a:gdLst>
                <a:gd name="T0" fmla="*/ 33 w 65"/>
                <a:gd name="T1" fmla="*/ 58 h 58"/>
                <a:gd name="T2" fmla="*/ 0 w 65"/>
                <a:gd name="T3" fmla="*/ 0 h 58"/>
                <a:gd name="T4" fmla="*/ 65 w 65"/>
                <a:gd name="T5" fmla="*/ 0 h 58"/>
                <a:gd name="T6" fmla="*/ 33 w 65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8">
                  <a:moveTo>
                    <a:pt x="33" y="58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1" name="Freeform 387"/>
            <p:cNvSpPr>
              <a:spLocks/>
            </p:cNvSpPr>
            <p:nvPr/>
          </p:nvSpPr>
          <p:spPr bwMode="auto">
            <a:xfrm>
              <a:off x="3859214" y="1560513"/>
              <a:ext cx="52388" cy="46038"/>
            </a:xfrm>
            <a:custGeom>
              <a:avLst/>
              <a:gdLst>
                <a:gd name="T0" fmla="*/ 33 w 65"/>
                <a:gd name="T1" fmla="*/ 57 h 57"/>
                <a:gd name="T2" fmla="*/ 0 w 65"/>
                <a:gd name="T3" fmla="*/ 0 h 57"/>
                <a:gd name="T4" fmla="*/ 65 w 65"/>
                <a:gd name="T5" fmla="*/ 0 h 57"/>
                <a:gd name="T6" fmla="*/ 33 w 65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7">
                  <a:moveTo>
                    <a:pt x="33" y="57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2" name="Freeform 388"/>
            <p:cNvSpPr>
              <a:spLocks/>
            </p:cNvSpPr>
            <p:nvPr/>
          </p:nvSpPr>
          <p:spPr bwMode="auto">
            <a:xfrm>
              <a:off x="4305301" y="1298576"/>
              <a:ext cx="52388" cy="46038"/>
            </a:xfrm>
            <a:custGeom>
              <a:avLst/>
              <a:gdLst>
                <a:gd name="T0" fmla="*/ 33 w 65"/>
                <a:gd name="T1" fmla="*/ 58 h 58"/>
                <a:gd name="T2" fmla="*/ 0 w 65"/>
                <a:gd name="T3" fmla="*/ 0 h 58"/>
                <a:gd name="T4" fmla="*/ 65 w 65"/>
                <a:gd name="T5" fmla="*/ 0 h 58"/>
                <a:gd name="T6" fmla="*/ 33 w 65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8">
                  <a:moveTo>
                    <a:pt x="33" y="58"/>
                  </a:moveTo>
                  <a:lnTo>
                    <a:pt x="0" y="0"/>
                  </a:lnTo>
                  <a:lnTo>
                    <a:pt x="65" y="0"/>
                  </a:lnTo>
                  <a:lnTo>
                    <a:pt x="33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3" name="Freeform 389"/>
            <p:cNvSpPr>
              <a:spLocks/>
            </p:cNvSpPr>
            <p:nvPr/>
          </p:nvSpPr>
          <p:spPr bwMode="auto">
            <a:xfrm>
              <a:off x="4749801" y="1084263"/>
              <a:ext cx="52388" cy="46038"/>
            </a:xfrm>
            <a:custGeom>
              <a:avLst/>
              <a:gdLst>
                <a:gd name="T0" fmla="*/ 34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  <a:gd name="T6" fmla="*/ 34 w 6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7">
                  <a:moveTo>
                    <a:pt x="34" y="57"/>
                  </a:moveTo>
                  <a:lnTo>
                    <a:pt x="0" y="0"/>
                  </a:lnTo>
                  <a:lnTo>
                    <a:pt x="66" y="0"/>
                  </a:lnTo>
                  <a:lnTo>
                    <a:pt x="34" y="57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4" name="Freeform 390"/>
            <p:cNvSpPr>
              <a:spLocks/>
            </p:cNvSpPr>
            <p:nvPr/>
          </p:nvSpPr>
          <p:spPr bwMode="auto">
            <a:xfrm>
              <a:off x="5194301" y="1096963"/>
              <a:ext cx="52388" cy="47625"/>
            </a:xfrm>
            <a:custGeom>
              <a:avLst/>
              <a:gdLst>
                <a:gd name="T0" fmla="*/ 34 w 67"/>
                <a:gd name="T1" fmla="*/ 58 h 58"/>
                <a:gd name="T2" fmla="*/ 0 w 67"/>
                <a:gd name="T3" fmla="*/ 0 h 58"/>
                <a:gd name="T4" fmla="*/ 67 w 67"/>
                <a:gd name="T5" fmla="*/ 0 h 58"/>
                <a:gd name="T6" fmla="*/ 34 w 67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58">
                  <a:moveTo>
                    <a:pt x="34" y="58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5" name="Freeform 391"/>
            <p:cNvSpPr>
              <a:spLocks/>
            </p:cNvSpPr>
            <p:nvPr/>
          </p:nvSpPr>
          <p:spPr bwMode="auto">
            <a:xfrm>
              <a:off x="773114" y="1100138"/>
              <a:ext cx="4448175" cy="3290888"/>
            </a:xfrm>
            <a:custGeom>
              <a:avLst/>
              <a:gdLst>
                <a:gd name="T0" fmla="*/ 0 w 5603"/>
                <a:gd name="T1" fmla="*/ 4145 h 4145"/>
                <a:gd name="T2" fmla="*/ 560 w 5603"/>
                <a:gd name="T3" fmla="*/ 3303 h 4145"/>
                <a:gd name="T4" fmla="*/ 1119 w 5603"/>
                <a:gd name="T5" fmla="*/ 2747 h 4145"/>
                <a:gd name="T6" fmla="*/ 1680 w 5603"/>
                <a:gd name="T7" fmla="*/ 2250 h 4145"/>
                <a:gd name="T8" fmla="*/ 2240 w 5603"/>
                <a:gd name="T9" fmla="*/ 1793 h 4145"/>
                <a:gd name="T10" fmla="*/ 2801 w 5603"/>
                <a:gd name="T11" fmla="*/ 1365 h 4145"/>
                <a:gd name="T12" fmla="*/ 3361 w 5603"/>
                <a:gd name="T13" fmla="*/ 967 h 4145"/>
                <a:gd name="T14" fmla="*/ 3921 w 5603"/>
                <a:gd name="T15" fmla="*/ 599 h 4145"/>
                <a:gd name="T16" fmla="*/ 4482 w 5603"/>
                <a:gd name="T17" fmla="*/ 270 h 4145"/>
                <a:gd name="T18" fmla="*/ 5042 w 5603"/>
                <a:gd name="T19" fmla="*/ 0 h 4145"/>
                <a:gd name="T20" fmla="*/ 5603 w 5603"/>
                <a:gd name="T21" fmla="*/ 16 h 4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3" h="4145">
                  <a:moveTo>
                    <a:pt x="0" y="4145"/>
                  </a:moveTo>
                  <a:lnTo>
                    <a:pt x="560" y="3303"/>
                  </a:lnTo>
                  <a:lnTo>
                    <a:pt x="1119" y="2747"/>
                  </a:lnTo>
                  <a:lnTo>
                    <a:pt x="1680" y="2250"/>
                  </a:lnTo>
                  <a:lnTo>
                    <a:pt x="2240" y="1793"/>
                  </a:lnTo>
                  <a:lnTo>
                    <a:pt x="2801" y="1365"/>
                  </a:lnTo>
                  <a:lnTo>
                    <a:pt x="3361" y="967"/>
                  </a:lnTo>
                  <a:lnTo>
                    <a:pt x="3921" y="599"/>
                  </a:lnTo>
                  <a:lnTo>
                    <a:pt x="4482" y="270"/>
                  </a:lnTo>
                  <a:lnTo>
                    <a:pt x="5042" y="0"/>
                  </a:lnTo>
                  <a:lnTo>
                    <a:pt x="5603" y="16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7" name="Rectangle 393"/>
            <p:cNvSpPr>
              <a:spLocks noChangeArrowheads="1"/>
            </p:cNvSpPr>
            <p:nvPr/>
          </p:nvSpPr>
          <p:spPr bwMode="auto">
            <a:xfrm>
              <a:off x="1230314" y="1195388"/>
              <a:ext cx="646459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Variance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8" name="Line 394"/>
            <p:cNvSpPr>
              <a:spLocks noChangeShapeType="1"/>
            </p:cNvSpPr>
            <p:nvPr/>
          </p:nvSpPr>
          <p:spPr bwMode="auto">
            <a:xfrm>
              <a:off x="833439" y="1282701"/>
              <a:ext cx="2984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9" name="Oval 395"/>
            <p:cNvSpPr>
              <a:spLocks noChangeArrowheads="1"/>
            </p:cNvSpPr>
            <p:nvPr/>
          </p:nvSpPr>
          <p:spPr bwMode="auto">
            <a:xfrm>
              <a:off x="928689" y="1228726"/>
              <a:ext cx="107950" cy="109538"/>
            </a:xfrm>
            <a:prstGeom prst="ellipse">
              <a:avLst/>
            </a:pr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0" name="Rectangle 396"/>
            <p:cNvSpPr>
              <a:spLocks noChangeArrowheads="1"/>
            </p:cNvSpPr>
            <p:nvPr/>
          </p:nvSpPr>
          <p:spPr bwMode="auto">
            <a:xfrm>
              <a:off x="1230314" y="1393826"/>
              <a:ext cx="1055225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Standard</a:t>
              </a: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Dev</a:t>
              </a: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.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1" name="Line 397"/>
            <p:cNvSpPr>
              <a:spLocks noChangeShapeType="1"/>
            </p:cNvSpPr>
            <p:nvPr/>
          </p:nvSpPr>
          <p:spPr bwMode="auto">
            <a:xfrm>
              <a:off x="833439" y="148113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2" name="Line 398"/>
            <p:cNvSpPr>
              <a:spLocks noChangeShapeType="1"/>
            </p:cNvSpPr>
            <p:nvPr/>
          </p:nvSpPr>
          <p:spPr bwMode="auto">
            <a:xfrm>
              <a:off x="862014" y="148113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3" name="Line 399"/>
            <p:cNvSpPr>
              <a:spLocks noChangeShapeType="1"/>
            </p:cNvSpPr>
            <p:nvPr/>
          </p:nvSpPr>
          <p:spPr bwMode="auto">
            <a:xfrm>
              <a:off x="890589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4" name="Line 400"/>
            <p:cNvSpPr>
              <a:spLocks noChangeShapeType="1"/>
            </p:cNvSpPr>
            <p:nvPr/>
          </p:nvSpPr>
          <p:spPr bwMode="auto">
            <a:xfrm>
              <a:off x="919164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5" name="Line 401"/>
            <p:cNvSpPr>
              <a:spLocks noChangeShapeType="1"/>
            </p:cNvSpPr>
            <p:nvPr/>
          </p:nvSpPr>
          <p:spPr bwMode="auto">
            <a:xfrm>
              <a:off x="947739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6" name="Line 402"/>
            <p:cNvSpPr>
              <a:spLocks noChangeShapeType="1"/>
            </p:cNvSpPr>
            <p:nvPr/>
          </p:nvSpPr>
          <p:spPr bwMode="auto">
            <a:xfrm>
              <a:off x="976314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7" name="Line 403"/>
            <p:cNvSpPr>
              <a:spLocks noChangeShapeType="1"/>
            </p:cNvSpPr>
            <p:nvPr/>
          </p:nvSpPr>
          <p:spPr bwMode="auto">
            <a:xfrm>
              <a:off x="1003301" y="148113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8" name="Line 404"/>
            <p:cNvSpPr>
              <a:spLocks noChangeShapeType="1"/>
            </p:cNvSpPr>
            <p:nvPr/>
          </p:nvSpPr>
          <p:spPr bwMode="auto">
            <a:xfrm>
              <a:off x="1031876" y="148113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9" name="Line 405"/>
            <p:cNvSpPr>
              <a:spLocks noChangeShapeType="1"/>
            </p:cNvSpPr>
            <p:nvPr/>
          </p:nvSpPr>
          <p:spPr bwMode="auto">
            <a:xfrm>
              <a:off x="1060451" y="1481138"/>
              <a:ext cx="476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42" name="Group 441"/>
          <p:cNvGrpSpPr/>
          <p:nvPr/>
        </p:nvGrpSpPr>
        <p:grpSpPr>
          <a:xfrm>
            <a:off x="833438" y="668336"/>
            <a:ext cx="2459940" cy="854075"/>
            <a:chOff x="833438" y="681038"/>
            <a:chExt cx="2459940" cy="854075"/>
          </a:xfrm>
        </p:grpSpPr>
        <p:sp>
          <p:nvSpPr>
            <p:cNvPr id="25" name="Line 407"/>
            <p:cNvSpPr>
              <a:spLocks noChangeShapeType="1"/>
            </p:cNvSpPr>
            <p:nvPr/>
          </p:nvSpPr>
          <p:spPr bwMode="auto">
            <a:xfrm>
              <a:off x="1089026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Line 408"/>
            <p:cNvSpPr>
              <a:spLocks noChangeShapeType="1"/>
            </p:cNvSpPr>
            <p:nvPr/>
          </p:nvSpPr>
          <p:spPr bwMode="auto">
            <a:xfrm>
              <a:off x="1117601" y="1481138"/>
              <a:ext cx="317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Line 409"/>
            <p:cNvSpPr>
              <a:spLocks noChangeShapeType="1"/>
            </p:cNvSpPr>
            <p:nvPr/>
          </p:nvSpPr>
          <p:spPr bwMode="auto">
            <a:xfrm>
              <a:off x="928688" y="1481138"/>
              <a:ext cx="10795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Line 410"/>
            <p:cNvSpPr>
              <a:spLocks noChangeShapeType="1"/>
            </p:cNvSpPr>
            <p:nvPr/>
          </p:nvSpPr>
          <p:spPr bwMode="auto">
            <a:xfrm>
              <a:off x="982663" y="1427163"/>
              <a:ext cx="0" cy="10795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Rectangle 411"/>
            <p:cNvSpPr>
              <a:spLocks noChangeArrowheads="1"/>
            </p:cNvSpPr>
            <p:nvPr/>
          </p:nvSpPr>
          <p:spPr bwMode="auto">
            <a:xfrm>
              <a:off x="1230313" y="681038"/>
              <a:ext cx="139621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Population mean µ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Line 412"/>
            <p:cNvSpPr>
              <a:spLocks noChangeShapeType="1"/>
            </p:cNvSpPr>
            <p:nvPr/>
          </p:nvSpPr>
          <p:spPr bwMode="auto">
            <a:xfrm>
              <a:off x="833438" y="769938"/>
              <a:ext cx="33338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Line 413"/>
            <p:cNvSpPr>
              <a:spLocks noChangeShapeType="1"/>
            </p:cNvSpPr>
            <p:nvPr/>
          </p:nvSpPr>
          <p:spPr bwMode="auto">
            <a:xfrm>
              <a:off x="906463" y="769938"/>
              <a:ext cx="4763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" name="Line 414"/>
            <p:cNvSpPr>
              <a:spLocks noChangeShapeType="1"/>
            </p:cNvSpPr>
            <p:nvPr/>
          </p:nvSpPr>
          <p:spPr bwMode="auto">
            <a:xfrm>
              <a:off x="950913" y="769938"/>
              <a:ext cx="317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Line 415"/>
            <p:cNvSpPr>
              <a:spLocks noChangeShapeType="1"/>
            </p:cNvSpPr>
            <p:nvPr/>
          </p:nvSpPr>
          <p:spPr bwMode="auto">
            <a:xfrm>
              <a:off x="1023938" y="769938"/>
              <a:ext cx="3175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Line 416"/>
            <p:cNvSpPr>
              <a:spLocks noChangeShapeType="1"/>
            </p:cNvSpPr>
            <p:nvPr/>
          </p:nvSpPr>
          <p:spPr bwMode="auto">
            <a:xfrm>
              <a:off x="1066801" y="769938"/>
              <a:ext cx="317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ys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Rectangle 417"/>
            <p:cNvSpPr>
              <a:spLocks noChangeArrowheads="1"/>
            </p:cNvSpPr>
            <p:nvPr/>
          </p:nvSpPr>
          <p:spPr bwMode="auto">
            <a:xfrm>
              <a:off x="1230313" y="879476"/>
              <a:ext cx="2063065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3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Mean of 1/3 highest fraction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Line 418"/>
            <p:cNvSpPr>
              <a:spLocks noChangeShapeType="1"/>
            </p:cNvSpPr>
            <p:nvPr/>
          </p:nvSpPr>
          <p:spPr bwMode="auto">
            <a:xfrm>
              <a:off x="833438" y="968376"/>
              <a:ext cx="298450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" name="Freeform 419"/>
            <p:cNvSpPr>
              <a:spLocks/>
            </p:cNvSpPr>
            <p:nvPr/>
          </p:nvSpPr>
          <p:spPr bwMode="auto">
            <a:xfrm>
              <a:off x="935038" y="939801"/>
              <a:ext cx="95250" cy="82550"/>
            </a:xfrm>
            <a:custGeom>
              <a:avLst/>
              <a:gdLst>
                <a:gd name="T0" fmla="*/ 60 w 120"/>
                <a:gd name="T1" fmla="*/ 103 h 103"/>
                <a:gd name="T2" fmla="*/ 0 w 120"/>
                <a:gd name="T3" fmla="*/ 0 h 103"/>
                <a:gd name="T4" fmla="*/ 120 w 120"/>
                <a:gd name="T5" fmla="*/ 0 h 103"/>
                <a:gd name="T6" fmla="*/ 60 w 120"/>
                <a:gd name="T7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103">
                  <a:moveTo>
                    <a:pt x="60" y="103"/>
                  </a:moveTo>
                  <a:lnTo>
                    <a:pt x="0" y="0"/>
                  </a:lnTo>
                  <a:lnTo>
                    <a:pt x="120" y="0"/>
                  </a:lnTo>
                  <a:lnTo>
                    <a:pt x="60" y="103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43" name="Freeform: Shape 442">
            <a:extLst>
              <a:ext uri="{FF2B5EF4-FFF2-40B4-BE49-F238E27FC236}">
                <a16:creationId xmlns:a16="http://schemas.microsoft.com/office/drawing/2014/main" id="{AF52AC86-99D2-45F5-8D9C-835D6DA3CC6E}"/>
              </a:ext>
            </a:extLst>
          </p:cNvPr>
          <p:cNvSpPr/>
          <p:nvPr/>
        </p:nvSpPr>
        <p:spPr>
          <a:xfrm>
            <a:off x="765788" y="2664000"/>
            <a:ext cx="4458356" cy="1730891"/>
          </a:xfrm>
          <a:custGeom>
            <a:avLst/>
            <a:gdLst>
              <a:gd name="connsiteX0" fmla="*/ 0 w 4458356"/>
              <a:gd name="connsiteY0" fmla="*/ 1729142 h 1730891"/>
              <a:gd name="connsiteX1" fmla="*/ 461571 w 4458356"/>
              <a:gd name="connsiteY1" fmla="*/ 683614 h 1730891"/>
              <a:gd name="connsiteX2" fmla="*/ 895168 w 4458356"/>
              <a:gd name="connsiteY2" fmla="*/ 347926 h 1730891"/>
              <a:gd name="connsiteX3" fmla="*/ 1342752 w 4458356"/>
              <a:gd name="connsiteY3" fmla="*/ 139869 h 1730891"/>
              <a:gd name="connsiteX4" fmla="*/ 1785091 w 4458356"/>
              <a:gd name="connsiteY4" fmla="*/ 33219 h 1730891"/>
              <a:gd name="connsiteX5" fmla="*/ 2234423 w 4458356"/>
              <a:gd name="connsiteY5" fmla="*/ 0 h 1730891"/>
              <a:gd name="connsiteX6" fmla="*/ 2676762 w 4458356"/>
              <a:gd name="connsiteY6" fmla="*/ 36715 h 1730891"/>
              <a:gd name="connsiteX7" fmla="*/ 3126094 w 4458356"/>
              <a:gd name="connsiteY7" fmla="*/ 145115 h 1730891"/>
              <a:gd name="connsiteX8" fmla="*/ 3570181 w 4458356"/>
              <a:gd name="connsiteY8" fmla="*/ 349674 h 1730891"/>
              <a:gd name="connsiteX9" fmla="*/ 4012520 w 4458356"/>
              <a:gd name="connsiteY9" fmla="*/ 685362 h 1730891"/>
              <a:gd name="connsiteX10" fmla="*/ 4458356 w 4458356"/>
              <a:gd name="connsiteY10" fmla="*/ 1730891 h 17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58356" h="1730891">
                <a:moveTo>
                  <a:pt x="0" y="1729142"/>
                </a:moveTo>
                <a:lnTo>
                  <a:pt x="461571" y="683614"/>
                </a:lnTo>
                <a:lnTo>
                  <a:pt x="895168" y="347926"/>
                </a:lnTo>
                <a:lnTo>
                  <a:pt x="1342752" y="139869"/>
                </a:lnTo>
                <a:lnTo>
                  <a:pt x="1785091" y="33219"/>
                </a:lnTo>
                <a:lnTo>
                  <a:pt x="2234423" y="0"/>
                </a:lnTo>
                <a:lnTo>
                  <a:pt x="2676762" y="36715"/>
                </a:lnTo>
                <a:lnTo>
                  <a:pt x="3126094" y="145115"/>
                </a:lnTo>
                <a:lnTo>
                  <a:pt x="3570181" y="349674"/>
                </a:lnTo>
                <a:lnTo>
                  <a:pt x="4012520" y="685362"/>
                </a:lnTo>
                <a:lnTo>
                  <a:pt x="4458356" y="1730891"/>
                </a:lnTo>
              </a:path>
            </a:pathLst>
          </a:cu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4" name="Line 407">
            <a:extLst>
              <a:ext uri="{FF2B5EF4-FFF2-40B4-BE49-F238E27FC236}">
                <a16:creationId xmlns:a16="http://schemas.microsoft.com/office/drawing/2014/main" id="{7FA4924E-52E9-495F-B70E-064CDEF62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026" y="1473575"/>
            <a:ext cx="3175" cy="0"/>
          </a:xfrm>
          <a:prstGeom prst="line">
            <a:avLst/>
          </a:prstGeom>
          <a:noFill/>
          <a:ln w="2222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5" name="Line 408">
            <a:extLst>
              <a:ext uri="{FF2B5EF4-FFF2-40B4-BE49-F238E27FC236}">
                <a16:creationId xmlns:a16="http://schemas.microsoft.com/office/drawing/2014/main" id="{98FC889C-F591-4558-9D14-B2EEE97736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601" y="1473575"/>
            <a:ext cx="3175" cy="0"/>
          </a:xfrm>
          <a:prstGeom prst="line">
            <a:avLst/>
          </a:prstGeom>
          <a:noFill/>
          <a:ln w="2222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6" name="Line 409">
            <a:extLst>
              <a:ext uri="{FF2B5EF4-FFF2-40B4-BE49-F238E27FC236}">
                <a16:creationId xmlns:a16="http://schemas.microsoft.com/office/drawing/2014/main" id="{EB3646BE-6919-4452-BCFF-0EF34218E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928688" y="1473575"/>
            <a:ext cx="107950" cy="0"/>
          </a:xfrm>
          <a:prstGeom prst="line">
            <a:avLst/>
          </a:prstGeom>
          <a:noFill/>
          <a:ln w="22225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7" name="Line 410">
            <a:extLst>
              <a:ext uri="{FF2B5EF4-FFF2-40B4-BE49-F238E27FC236}">
                <a16:creationId xmlns:a16="http://schemas.microsoft.com/office/drawing/2014/main" id="{AB512BC8-C082-49B8-A5CA-B453FEBFDBD7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663" y="1419600"/>
            <a:ext cx="0" cy="107950"/>
          </a:xfrm>
          <a:prstGeom prst="line">
            <a:avLst/>
          </a:prstGeom>
          <a:noFill/>
          <a:ln w="22225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12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765494" y="1223551"/>
            <a:ext cx="5261485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Increase of frequency of large-letter alleles increases mean of the population. Such increase (improvement) typically results from </a:t>
            </a:r>
            <a:r>
              <a:rPr lang="en-US" dirty="0">
                <a:solidFill>
                  <a:srgbClr val="0000FF"/>
                </a:solidFill>
              </a:rPr>
              <a:t>breeders’ selection</a:t>
            </a:r>
            <a:r>
              <a:rPr lang="en-US" dirty="0"/>
              <a:t> for ‘good’ (</a:t>
            </a:r>
            <a:r>
              <a:rPr lang="en-US" dirty="0" err="1"/>
              <a:t>pheno</a:t>
            </a:r>
            <a:r>
              <a:rPr lang="en-US" dirty="0"/>
              <a:t>-/</a:t>
            </a:r>
            <a:r>
              <a:rPr lang="en-US" dirty="0" err="1"/>
              <a:t>geno</a:t>
            </a:r>
            <a:r>
              <a:rPr lang="en-US" dirty="0"/>
              <a:t>-)type. If the initial AA frequency per locus is low (say 10%), then increase of frequency is - at first - increasing both: Mean performance </a:t>
            </a:r>
            <a:r>
              <a:rPr 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US" dirty="0"/>
              <a:t> genetic variance in the population.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8616" y="3590747"/>
            <a:ext cx="9018560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dirty="0"/>
              <a:t>This is because: Variance is maximum with 50% frequency (σ² = </a:t>
            </a:r>
            <a:r>
              <a:rPr lang="en-US" dirty="0" err="1"/>
              <a:t>Npq</a:t>
            </a:r>
            <a:r>
              <a:rPr lang="en-US" dirty="0"/>
              <a:t>; with p=q, we have a ‘square situation’.  |</a:t>
            </a:r>
            <a:r>
              <a:rPr lang="en-US" dirty="0">
                <a:solidFill>
                  <a:srgbClr val="0000FF"/>
                </a:solidFill>
              </a:rPr>
              <a:t>amongst all rectangles of perimeter </a:t>
            </a:r>
            <a:r>
              <a:rPr lang="en-US" dirty="0" err="1">
                <a:solidFill>
                  <a:srgbClr val="0000FF"/>
                </a:solidFill>
              </a:rPr>
              <a:t>p+q</a:t>
            </a:r>
            <a:r>
              <a:rPr lang="en-US" dirty="0">
                <a:solidFill>
                  <a:srgbClr val="0000FF"/>
                </a:solidFill>
              </a:rPr>
              <a:t>=1, the square (p=q) contains the largest area (largest product </a:t>
            </a:r>
            <a:r>
              <a:rPr lang="en-US" dirty="0" err="1">
                <a:solidFill>
                  <a:srgbClr val="0000FF"/>
                </a:solidFill>
              </a:rPr>
              <a:t>p∙q</a:t>
            </a:r>
            <a:r>
              <a:rPr lang="en-US" dirty="0">
                <a:solidFill>
                  <a:srgbClr val="0000FF"/>
                </a:solidFill>
              </a:rPr>
              <a:t>;  perimeter = </a:t>
            </a:r>
            <a:r>
              <a:rPr lang="en-US" i="1" dirty="0" err="1">
                <a:solidFill>
                  <a:srgbClr val="0000FF"/>
                </a:solidFill>
              </a:rPr>
              <a:t>Umfang</a:t>
            </a:r>
            <a:r>
              <a:rPr lang="en-US" dirty="0">
                <a:solidFill>
                  <a:srgbClr val="0000FF"/>
                </a:solidFill>
              </a:rPr>
              <a:t>)&gt;</a:t>
            </a:r>
            <a:r>
              <a:rPr lang="en-US" dirty="0"/>
              <a:t>.|</a:t>
            </a:r>
          </a:p>
          <a:p>
            <a:endParaRPr lang="en-GB" dirty="0"/>
          </a:p>
          <a:p>
            <a:r>
              <a:rPr lang="en-GB" dirty="0"/>
              <a:t>Frequencies 0% and 100% are boring, because there is – then – zero variance. 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1345980" y="1342790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8642929" y="3155586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38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000" y="37020"/>
            <a:ext cx="902517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/>
              <a:t>Impact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increasing</a:t>
            </a:r>
            <a:r>
              <a:rPr lang="de-DE" sz="2400" dirty="0"/>
              <a:t> </a:t>
            </a:r>
            <a:r>
              <a:rPr lang="de-DE" sz="2400" dirty="0" err="1"/>
              <a:t>frequency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AA on µ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el-GR" sz="2400" dirty="0"/>
              <a:t>σ</a:t>
            </a:r>
            <a:r>
              <a:rPr lang="de-DE" sz="2400" dirty="0"/>
              <a:t>²</a:t>
            </a:r>
            <a:endParaRPr lang="en-GB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574690"/>
            <a:ext cx="3600000" cy="29642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274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72001"/>
            <a:ext cx="3600000" cy="29642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3728047" y="73757"/>
                <a:ext cx="5337338" cy="24575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Mind the details </a:t>
                </a:r>
                <a:r>
                  <a:rPr lang="en-US" dirty="0">
                    <a:sym typeface="Wingdings" panose="05000000000000000000" pitchFamily="2" charset="2"/>
                  </a:rPr>
                  <a:t></a:t>
                </a:r>
                <a:r>
                  <a:rPr lang="en-US" dirty="0"/>
                  <a:t>. See page 25: With p(A)=0.1, </a:t>
                </a:r>
                <a:r>
                  <a:rPr lang="el-GR" b="1" dirty="0">
                    <a:solidFill>
                      <a:srgbClr val="FF0000"/>
                    </a:solidFill>
                  </a:rPr>
                  <a:t>σ</a:t>
                </a:r>
                <a:r>
                  <a:rPr lang="de-DE" b="1" dirty="0">
                    <a:solidFill>
                      <a:srgbClr val="FF0000"/>
                    </a:solidFill>
                  </a:rPr>
                  <a:t>²=0.9</a:t>
                </a:r>
                <a:r>
                  <a:rPr lang="de-DE" dirty="0"/>
                  <a:t>. SD=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0.9</m:t>
                        </m:r>
                      </m:e>
                    </m:rad>
                  </m:oMath>
                </a14:m>
                <a:r>
                  <a:rPr lang="en-US" dirty="0"/>
                  <a:t>=0.9487 &gt; </a:t>
                </a:r>
                <a:r>
                  <a:rPr lang="en-US" b="1" dirty="0">
                    <a:solidFill>
                      <a:srgbClr val="FF0000"/>
                    </a:solidFill>
                  </a:rPr>
                  <a:t>0.9</a:t>
                </a:r>
                <a:r>
                  <a:rPr lang="en-US" dirty="0"/>
                  <a:t>. Therefore, the SD curve slightly exceeds the curve for variance at 0.1 and at 0.9. Okay?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dirty="0">
                    <a:solidFill>
                      <a:srgbClr val="0000FF"/>
                    </a:solidFill>
                  </a:rPr>
                  <a:t>The mean performance 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cs typeface="Arial"/>
                  </a:rPr>
                  <a:t>►</a:t>
                </a:r>
                <a:r>
                  <a:rPr lang="en-US" sz="800" dirty="0">
                    <a:solidFill>
                      <a:srgbClr val="0000FF"/>
                    </a:solidFill>
                    <a:latin typeface="Arial"/>
                    <a:cs typeface="Arial"/>
                  </a:rPr>
                  <a:t> </a:t>
                </a:r>
                <a:r>
                  <a:rPr lang="en-US" dirty="0">
                    <a:solidFill>
                      <a:srgbClr val="0000FF"/>
                    </a:solidFill>
                  </a:rPr>
                  <a:t>of the 1/3 highest (‘best’) genotypes in any of the given populations is – of course – always higher than the general population mean. </a:t>
                </a: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047" y="73757"/>
                <a:ext cx="5337338" cy="24575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/>
          <p:cNvSpPr txBox="1"/>
          <p:nvPr/>
        </p:nvSpPr>
        <p:spPr>
          <a:xfrm>
            <a:off x="40210" y="3038820"/>
            <a:ext cx="9025175" cy="1992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>
              <a:lnSpc>
                <a:spcPct val="98000"/>
              </a:lnSpc>
            </a:pPr>
            <a:r>
              <a:rPr lang="en-GB" dirty="0"/>
              <a:t>Yet. Size of this superiority depends on the diversity (variance) in the actual population. Variance and </a:t>
            </a:r>
            <a:r>
              <a:rPr lang="en-GB" dirty="0">
                <a:solidFill>
                  <a:srgbClr val="0000FF"/>
                </a:solidFill>
              </a:rPr>
              <a:t>superiority</a:t>
            </a:r>
            <a:r>
              <a:rPr lang="en-GB" dirty="0"/>
              <a:t> are maximum with fifty-fifty frequency of BB-bb, CC-cc etc. </a:t>
            </a:r>
            <a:br>
              <a:rPr lang="en-GB" dirty="0"/>
            </a:br>
            <a:r>
              <a:rPr lang="en-GB" dirty="0"/>
              <a:t>By the way, </a:t>
            </a:r>
            <a:r>
              <a:rPr lang="en-GB" dirty="0">
                <a:solidFill>
                  <a:srgbClr val="0000FF"/>
                </a:solidFill>
              </a:rPr>
              <a:t>superiority</a:t>
            </a:r>
            <a:r>
              <a:rPr lang="en-GB" dirty="0"/>
              <a:t> is </a:t>
            </a:r>
            <a:r>
              <a:rPr lang="en-GB" dirty="0">
                <a:solidFill>
                  <a:srgbClr val="7030A0"/>
                </a:solidFill>
              </a:rPr>
              <a:t>1.097</a:t>
            </a:r>
            <a:r>
              <a:rPr lang="en-GB" dirty="0"/>
              <a:t> ∙1 SD (cf. UNPLAB-h²_GxE_Ch-4[</a:t>
            </a:r>
            <a:r>
              <a:rPr lang="en-GB" dirty="0" err="1">
                <a:solidFill>
                  <a:srgbClr val="7030A0"/>
                </a:solidFill>
              </a:rPr>
              <a:t>Sel.Intensity</a:t>
            </a:r>
            <a:r>
              <a:rPr lang="en-GB" dirty="0"/>
              <a:t>]); this is if the data loyally and honestly follow the bell-shape of the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Normal Distribution</a:t>
            </a:r>
            <a:r>
              <a:rPr lang="en-GB" dirty="0"/>
              <a:t> ... which is not exactly the case here. Therefore the mean of this </a:t>
            </a:r>
            <a:r>
              <a:rPr lang="en-US" dirty="0">
                <a:solidFill>
                  <a:srgbClr val="0000FF"/>
                </a:solidFill>
              </a:rPr>
              <a:t>1/3 </a:t>
            </a:r>
            <a:r>
              <a:rPr lang="en-GB" dirty="0"/>
              <a:t>at 0.9 is - here - already shown as </a:t>
            </a:r>
            <a:r>
              <a:rPr lang="en-GB" dirty="0">
                <a:solidFill>
                  <a:srgbClr val="0000FF"/>
                </a:solidFill>
              </a:rPr>
              <a:t>11</a:t>
            </a:r>
            <a:r>
              <a:rPr lang="en-GB" dirty="0"/>
              <a:t>, (as </a:t>
            </a:r>
            <a:r>
              <a:rPr lang="en-GB" dirty="0">
                <a:solidFill>
                  <a:srgbClr val="0000FF"/>
                </a:solidFill>
              </a:rPr>
              <a:t>11.041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 to be precise ... which is non-sense. Our scale limit is </a:t>
            </a:r>
            <a:r>
              <a:rPr lang="en-GB" dirty="0">
                <a:solidFill>
                  <a:srgbClr val="0000FF"/>
                </a:solidFill>
                <a:sym typeface="Wingdings" panose="05000000000000000000" pitchFamily="2" charset="2"/>
              </a:rPr>
              <a:t>11</a:t>
            </a:r>
            <a:r>
              <a:rPr lang="en-GB" dirty="0">
                <a:sym typeface="Wingdings" panose="05000000000000000000" pitchFamily="2" charset="2"/>
              </a:rPr>
              <a:t>, yet the normal distribution ‘does not know this’, it exceeds this limit ... therefore ...?!)</a:t>
            </a:r>
            <a:endParaRPr lang="en-GB" dirty="0"/>
          </a:p>
        </p:txBody>
      </p:sp>
      <p:sp>
        <p:nvSpPr>
          <p:cNvPr id="2" name="Textfeld 1"/>
          <p:cNvSpPr txBox="1"/>
          <p:nvPr/>
        </p:nvSpPr>
        <p:spPr>
          <a:xfrm>
            <a:off x="8566120" y="2483540"/>
            <a:ext cx="46086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7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/>
        </p:nvGrpSpPr>
        <p:grpSpPr>
          <a:xfrm>
            <a:off x="72000" y="72000"/>
            <a:ext cx="7200000" cy="4389473"/>
            <a:chOff x="72000" y="72000"/>
            <a:chExt cx="7200000" cy="4389473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0" y="72000"/>
              <a:ext cx="7200000" cy="4389473"/>
            </a:xfrm>
            <a:prstGeom prst="rect">
              <a:avLst/>
            </a:prstGeom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hteck 2"/>
            <p:cNvSpPr/>
            <p:nvPr/>
          </p:nvSpPr>
          <p:spPr>
            <a:xfrm>
              <a:off x="232235" y="4031140"/>
              <a:ext cx="6912900" cy="384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5425" y="1434382"/>
            <a:ext cx="7190008" cy="2869731"/>
            <a:chOff x="155425" y="1434382"/>
            <a:chExt cx="7190008" cy="2869731"/>
          </a:xfrm>
        </p:grpSpPr>
        <p:sp>
          <p:nvSpPr>
            <p:cNvPr id="10" name="Rechteck 9"/>
            <p:cNvSpPr/>
            <p:nvPr/>
          </p:nvSpPr>
          <p:spPr>
            <a:xfrm>
              <a:off x="7230218" y="3877520"/>
              <a:ext cx="115215" cy="426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Gerade Verbindung 8"/>
            <p:cNvCxnSpPr/>
            <p:nvPr/>
          </p:nvCxnSpPr>
          <p:spPr>
            <a:xfrm>
              <a:off x="155425" y="3873382"/>
              <a:ext cx="7116575" cy="0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5877770" y="1434382"/>
              <a:ext cx="7681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9999"/>
                  </a:solidFill>
                </a:rPr>
                <a:t>N=25</a:t>
              </a:r>
              <a:endParaRPr lang="en-GB" dirty="0">
                <a:solidFill>
                  <a:srgbClr val="009999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2790" y="2955263"/>
              <a:ext cx="768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solidFill>
                    <a:srgbClr val="AC8300"/>
                  </a:solidFill>
                </a:rPr>
                <a:t>N=23</a:t>
              </a:r>
              <a:endParaRPr lang="en-GB" sz="1400" dirty="0">
                <a:solidFill>
                  <a:srgbClr val="AC8300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038740" y="3224635"/>
              <a:ext cx="384050" cy="11521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feld 1"/>
          <p:cNvSpPr txBox="1"/>
          <p:nvPr/>
        </p:nvSpPr>
        <p:spPr>
          <a:xfrm>
            <a:off x="40210" y="4144745"/>
            <a:ext cx="8986770" cy="89255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Two genotype groups: </a:t>
            </a:r>
            <a:r>
              <a:rPr lang="en-GB" dirty="0">
                <a:solidFill>
                  <a:srgbClr val="CC9B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N=23</a:t>
            </a:r>
            <a:r>
              <a:rPr lang="en-GB" dirty="0"/>
              <a:t> entries „</a:t>
            </a:r>
            <a:r>
              <a:rPr lang="en-GB" dirty="0">
                <a:solidFill>
                  <a:srgbClr val="CC9B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</a:t>
            </a:r>
            <a:r>
              <a:rPr lang="en-GB" dirty="0"/>
              <a:t>“ and </a:t>
            </a:r>
            <a:r>
              <a:rPr lang="en-GB" dirty="0">
                <a:solidFill>
                  <a:srgbClr val="009999"/>
                </a:solidFill>
              </a:rPr>
              <a:t>N=25</a:t>
            </a:r>
            <a:r>
              <a:rPr lang="en-GB" dirty="0"/>
              <a:t> entries „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“. One causative major gene. Minor genes cause the genetic variation within the „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“ group.</a:t>
            </a:r>
            <a:br>
              <a:rPr lang="en-GB" dirty="0"/>
            </a:br>
            <a:r>
              <a:rPr lang="en-US" sz="1600" dirty="0"/>
              <a:t>DOI: 10.1101/2020.02.26.966523, 10.1038/s41477-021-00950-w, </a:t>
            </a:r>
            <a:r>
              <a:rPr lang="en-US" sz="1600" dirty="0" err="1"/>
              <a:t>Björnsdotter</a:t>
            </a:r>
            <a:r>
              <a:rPr lang="en-US" sz="1600" dirty="0"/>
              <a:t> et al., 2020.</a:t>
            </a:r>
            <a:endParaRPr lang="en-GB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228560" y="246372"/>
            <a:ext cx="1836825" cy="35702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Plant Breeding  </a:t>
            </a:r>
            <a:r>
              <a:rPr lang="en-GB" sz="2100" dirty="0"/>
              <a:t>exist only if there is </a:t>
            </a:r>
            <a:r>
              <a:rPr lang="en-GB" sz="21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gene-tic variation </a:t>
            </a:r>
            <a:r>
              <a:rPr lang="en-GB" sz="2100" dirty="0"/>
              <a:t>(ex-</a:t>
            </a:r>
            <a:r>
              <a:rPr lang="en-GB" sz="2100" dirty="0" err="1"/>
              <a:t>ploited</a:t>
            </a:r>
            <a:r>
              <a:rPr lang="en-GB" sz="2100" dirty="0"/>
              <a:t> by se-lection).</a:t>
            </a:r>
            <a:r>
              <a:rPr lang="en-GB" sz="2000" dirty="0"/>
              <a:t> </a:t>
            </a:r>
            <a:br>
              <a:rPr lang="en-GB" sz="2000" dirty="0"/>
            </a:br>
            <a:r>
              <a:rPr lang="en-GB" sz="2000" dirty="0"/>
              <a:t>Here: Exam-</a:t>
            </a:r>
            <a:r>
              <a:rPr lang="en-GB" sz="2000" dirty="0" err="1"/>
              <a:t>ple</a:t>
            </a:r>
            <a:r>
              <a:rPr lang="en-GB" sz="2000" dirty="0"/>
              <a:t> for both, qua</a:t>
            </a:r>
            <a:r>
              <a:rPr lang="en-GB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</a:t>
            </a:r>
            <a:r>
              <a:rPr lang="en-GB" sz="2000" dirty="0"/>
              <a:t>tative and quantitative </a:t>
            </a:r>
            <a:r>
              <a:rPr lang="en-GB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genetic variation</a:t>
            </a:r>
            <a:r>
              <a:rPr lang="en-GB" sz="2000" dirty="0"/>
              <a:t>.</a:t>
            </a:r>
            <a:endParaRPr lang="en-GB" sz="2100" dirty="0"/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477872B4-5B3A-47A6-BC39-35D6D9AC654E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13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490F26-84BB-4267-8246-AA412AD4F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000" y="27000"/>
            <a:ext cx="9044112" cy="507831"/>
          </a:xfrm>
          <a:prstGeom prst="rect">
            <a:avLst/>
          </a:prstGeom>
          <a:solidFill>
            <a:srgbClr val="FFFFFF">
              <a:alpha val="83922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en-GB" dirty="0"/>
              <a:t>From here you may go to UNPLAB-QuGen_Ch-4[</a:t>
            </a:r>
            <a:r>
              <a:rPr lang="en-GB" dirty="0" err="1"/>
              <a:t>MetrMod</a:t>
            </a:r>
            <a:r>
              <a:rPr lang="en-GB" dirty="0"/>
              <a:t>]</a:t>
            </a:r>
            <a:br>
              <a:rPr lang="en-GB" dirty="0"/>
            </a:br>
            <a:r>
              <a:rPr lang="en-GB" dirty="0"/>
              <a:t>I worked on this … you see when. I hope for the best – </a:t>
            </a:r>
            <a:r>
              <a:rPr lang="en-GB" i="1" dirty="0"/>
              <a:t>bismillah, inshallah. Pax vobiscum</a:t>
            </a:r>
            <a:r>
              <a:rPr lang="en-GB" dirty="0"/>
              <a:t>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428960" y="4756896"/>
            <a:ext cx="66915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40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8441701" y="4747691"/>
            <a:ext cx="70229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40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9AB7A-0F0A-4297-AA8F-42BC278D4ED4}"/>
              </a:ext>
            </a:extLst>
          </p:cNvPr>
          <p:cNvSpPr txBox="1"/>
          <p:nvPr/>
        </p:nvSpPr>
        <p:spPr>
          <a:xfrm>
            <a:off x="40210" y="4460149"/>
            <a:ext cx="8342862" cy="646331"/>
          </a:xfrm>
          <a:prstGeom prst="rect">
            <a:avLst/>
          </a:prstGeom>
          <a:solidFill>
            <a:srgbClr val="FFFFFF">
              <a:alpha val="83922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dirty="0"/>
              <a:t>I use </a:t>
            </a:r>
            <a:r>
              <a:rPr lang="en-GB" sz="1200" dirty="0" err="1"/>
              <a:t>ChatGPT</a:t>
            </a:r>
            <a:r>
              <a:rPr lang="en-GB" sz="1200" dirty="0"/>
              <a:t>, by the way, because I hope it's a way to get around the copyright issues that could arise if I were to copy and paste such images from www instead; I won't say much more about it, I'm not promoting it, I don't own any shares in it. I planted five oak and hazelnut trees to mend our CO</a:t>
            </a:r>
            <a:r>
              <a:rPr lang="en-GB" sz="1200" baseline="-25000" dirty="0"/>
              <a:t>2</a:t>
            </a:r>
            <a:r>
              <a:rPr lang="en-GB" sz="1200" dirty="0"/>
              <a:t> footprint due to it.</a:t>
            </a:r>
          </a:p>
        </p:txBody>
      </p:sp>
    </p:spTree>
    <p:extLst>
      <p:ext uri="{BB962C8B-B14F-4D97-AF65-F5344CB8AC3E}">
        <p14:creationId xmlns:p14="http://schemas.microsoft.com/office/powerpoint/2010/main" val="163910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72000"/>
            <a:ext cx="4320000" cy="2633684"/>
          </a:xfrm>
          <a:prstGeom prst="rect">
            <a:avLst/>
          </a:prstGeom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4417899" y="113830"/>
            <a:ext cx="4685892" cy="2585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Vicine and convicine are anti-nutritive com-pounds in the seeds of faba bean (</a:t>
            </a:r>
            <a:r>
              <a:rPr lang="en-GB" i="1" dirty="0"/>
              <a:t>Vicia faba</a:t>
            </a:r>
            <a:r>
              <a:rPr lang="en-GB" dirty="0"/>
              <a:t>). Recently, the gene  “</a:t>
            </a:r>
            <a:r>
              <a:rPr lang="en-GB" dirty="0" err="1"/>
              <a:t>vc</a:t>
            </a:r>
            <a:r>
              <a:rPr lang="en-GB" dirty="0"/>
              <a:t>-“ was </a:t>
            </a:r>
            <a:r>
              <a:rPr lang="en-GB" dirty="0" err="1"/>
              <a:t>identi-fied</a:t>
            </a:r>
            <a:r>
              <a:rPr lang="en-GB" dirty="0"/>
              <a:t> („RIBA1“). It is is one of the alleles of a major QTL for this trait, and homozygous</a:t>
            </a:r>
            <a:br>
              <a:rPr lang="en-GB" dirty="0"/>
            </a:br>
            <a:r>
              <a:rPr lang="en-GB" dirty="0" err="1"/>
              <a:t>vc</a:t>
            </a:r>
            <a:r>
              <a:rPr lang="en-GB" dirty="0"/>
              <a:t>-/</a:t>
            </a:r>
            <a:r>
              <a:rPr lang="en-GB" dirty="0" err="1"/>
              <a:t>vc</a:t>
            </a:r>
            <a:r>
              <a:rPr lang="en-GB" dirty="0"/>
              <a:t>- genotypes have a </a:t>
            </a:r>
            <a:r>
              <a:rPr lang="en-GB" dirty="0">
                <a:solidFill>
                  <a:srgbClr val="CC9B00"/>
                </a:solidFill>
              </a:rPr>
              <a:t>dramatically lowered</a:t>
            </a:r>
            <a:r>
              <a:rPr lang="en-GB" dirty="0"/>
              <a:t> vicine and convicine content (about 1/10 to 1/20) of the „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“ aka „</a:t>
            </a:r>
            <a:r>
              <a:rPr lang="en-GB" dirty="0">
                <a:solidFill>
                  <a:srgbClr val="009999"/>
                </a:solidFill>
              </a:rPr>
              <a:t>wild-type</a:t>
            </a:r>
            <a:r>
              <a:rPr lang="en-GB" dirty="0"/>
              <a:t>“ content.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16537" y="2883130"/>
            <a:ext cx="8987253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This is an example for qualitative, monogenic variation: </a:t>
            </a:r>
            <a:r>
              <a:rPr lang="en-GB" dirty="0">
                <a:solidFill>
                  <a:srgbClr val="AC8300"/>
                </a:solidFill>
              </a:rPr>
              <a:t>very low </a:t>
            </a:r>
            <a:r>
              <a:rPr lang="en-GB" dirty="0"/>
              <a:t>content versus ‘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’ content.</a:t>
            </a:r>
          </a:p>
          <a:p>
            <a:r>
              <a:rPr lang="en-GB" dirty="0"/>
              <a:t>Yet, this is as well an example for quantitative variation: There is genetic variation within the ‘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’ group. So-called minor genes segregate and cause ‘minor’ (yet sizable) differences in vicine-convicine content between the genotypes of </a:t>
            </a:r>
            <a:r>
              <a:rPr lang="en-GB" dirty="0">
                <a:solidFill>
                  <a:srgbClr val="009999"/>
                </a:solidFill>
              </a:rPr>
              <a:t>that group</a:t>
            </a:r>
            <a:r>
              <a:rPr lang="en-GB" dirty="0"/>
              <a:t>. </a:t>
            </a:r>
          </a:p>
          <a:p>
            <a:r>
              <a:rPr lang="en-GB" dirty="0"/>
              <a:t>Puspitasari et al. (2022) reported n=47 SNP markers with a significant association to such putative minor genes (minor QTLs).       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See: DOI 10.3389/fpls.2025.1565210. </a:t>
            </a:r>
          </a:p>
        </p:txBody>
      </p:sp>
      <p:grpSp>
        <p:nvGrpSpPr>
          <p:cNvPr id="18" name="Gruppieren 17"/>
          <p:cNvGrpSpPr/>
          <p:nvPr/>
        </p:nvGrpSpPr>
        <p:grpSpPr>
          <a:xfrm>
            <a:off x="539475" y="613095"/>
            <a:ext cx="3486446" cy="1459390"/>
            <a:chOff x="539475" y="613095"/>
            <a:chExt cx="3486446" cy="1459390"/>
          </a:xfrm>
        </p:grpSpPr>
        <p:sp>
          <p:nvSpPr>
            <p:cNvPr id="3" name="Ellipse 2"/>
            <p:cNvSpPr/>
            <p:nvPr/>
          </p:nvSpPr>
          <p:spPr>
            <a:xfrm>
              <a:off x="539475" y="1573220"/>
              <a:ext cx="499265" cy="49926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Ellipse 7"/>
            <p:cNvSpPr/>
            <p:nvPr/>
          </p:nvSpPr>
          <p:spPr>
            <a:xfrm rot="20308351">
              <a:off x="1495902" y="646752"/>
              <a:ext cx="2530019" cy="80562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Gerade Verbindung mit Pfeil 9"/>
            <p:cNvCxnSpPr/>
            <p:nvPr/>
          </p:nvCxnSpPr>
          <p:spPr>
            <a:xfrm>
              <a:off x="1614815" y="1035550"/>
              <a:ext cx="21890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/>
            <p:cNvCxnSpPr/>
            <p:nvPr/>
          </p:nvCxnSpPr>
          <p:spPr>
            <a:xfrm>
              <a:off x="2861758" y="613095"/>
              <a:ext cx="0" cy="960127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feld 4"/>
          <p:cNvSpPr txBox="1"/>
          <p:nvPr/>
        </p:nvSpPr>
        <p:spPr>
          <a:xfrm>
            <a:off x="8758145" y="4722430"/>
            <a:ext cx="34564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4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72000"/>
            <a:ext cx="7200000" cy="4389473"/>
          </a:xfrm>
          <a:prstGeom prst="rect">
            <a:avLst/>
          </a:prstGeom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1804" y="3914315"/>
            <a:ext cx="9092677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Even in “</a:t>
            </a:r>
            <a:r>
              <a:rPr lang="en-GB" dirty="0">
                <a:solidFill>
                  <a:srgbClr val="009999"/>
                </a:solidFill>
              </a:rPr>
              <a:t>normal</a:t>
            </a:r>
            <a:r>
              <a:rPr lang="en-GB" dirty="0"/>
              <a:t>” germplasm, the RIBA1 gene (RIBA1 locus) is present – but </a:t>
            </a:r>
            <a:r>
              <a:rPr lang="en-GB" dirty="0">
                <a:solidFill>
                  <a:srgbClr val="0000FF"/>
                </a:solidFill>
              </a:rPr>
              <a:t>mute</a:t>
            </a:r>
            <a:r>
              <a:rPr lang="en-GB" dirty="0"/>
              <a:t>. </a:t>
            </a:r>
            <a:br>
              <a:rPr lang="en-GB" dirty="0"/>
            </a:br>
            <a:r>
              <a:rPr lang="en-GB" dirty="0">
                <a:solidFill>
                  <a:srgbClr val="0000FF"/>
                </a:solidFill>
                <a:latin typeface="Arial"/>
                <a:cs typeface="Arial"/>
              </a:rPr>
              <a:t>►</a:t>
            </a:r>
            <a:r>
              <a:rPr lang="en-GB" dirty="0"/>
              <a:t>“</a:t>
            </a:r>
            <a:r>
              <a:rPr lang="en-GB" u="sng" dirty="0"/>
              <a:t>Locus exists</a:t>
            </a:r>
            <a:r>
              <a:rPr lang="en-GB" dirty="0"/>
              <a:t>” </a:t>
            </a:r>
            <a:r>
              <a:rPr lang="en-GB" i="1" dirty="0">
                <a:solidFill>
                  <a:srgbClr val="0000FF"/>
                </a:solidFill>
              </a:rPr>
              <a:t>vs.</a:t>
            </a:r>
            <a:r>
              <a:rPr lang="en-GB" dirty="0"/>
              <a:t> “</a:t>
            </a:r>
            <a:r>
              <a:rPr lang="en-GB" u="sng" dirty="0"/>
              <a:t>Locus segregates and causes genetic variation</a:t>
            </a:r>
            <a:r>
              <a:rPr lang="en-GB" dirty="0"/>
              <a:t>”. Only the latter is relevant for breeding. Non-segregating loci are </a:t>
            </a:r>
            <a:r>
              <a:rPr lang="en-GB" dirty="0">
                <a:solidFill>
                  <a:srgbClr val="0000FF"/>
                </a:solidFill>
              </a:rPr>
              <a:t>muted</a:t>
            </a:r>
            <a:r>
              <a:rPr lang="en-GB" dirty="0"/>
              <a:t>; kind-of useless for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but are of course usually necessary to sustain normal metabolism and live</a:t>
            </a:r>
            <a:r>
              <a:rPr lang="en-GB" dirty="0"/>
              <a:t>. </a:t>
            </a:r>
          </a:p>
        </p:txBody>
      </p:sp>
      <p:sp>
        <p:nvSpPr>
          <p:cNvPr id="3" name="Rechteck 2"/>
          <p:cNvSpPr/>
          <p:nvPr/>
        </p:nvSpPr>
        <p:spPr>
          <a:xfrm>
            <a:off x="1499600" y="1458005"/>
            <a:ext cx="806505" cy="384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961931" y="2740172"/>
            <a:ext cx="500504" cy="584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877770" y="1434382"/>
            <a:ext cx="768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9999"/>
                </a:solidFill>
              </a:rPr>
              <a:t>N=25</a:t>
            </a:r>
            <a:endParaRPr lang="en-GB" dirty="0">
              <a:solidFill>
                <a:srgbClr val="00999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085" y="436583"/>
            <a:ext cx="2333396" cy="34025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799490" y="3696274"/>
            <a:ext cx="806505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‚</a:t>
            </a:r>
            <a:r>
              <a:rPr lang="de-DE" dirty="0">
                <a:solidFill>
                  <a:srgbClr val="0000FF"/>
                </a:solidFill>
              </a:rPr>
              <a:t>Mute</a:t>
            </a:r>
            <a:r>
              <a:rPr lang="de-DE" dirty="0"/>
              <a:t>‘ </a:t>
            </a:r>
            <a:endParaRPr lang="en-GB" dirty="0"/>
          </a:p>
        </p:txBody>
      </p:sp>
      <p:sp>
        <p:nvSpPr>
          <p:cNvPr id="11" name="Textfeld 5">
            <a:extLst>
              <a:ext uri="{FF2B5EF4-FFF2-40B4-BE49-F238E27FC236}">
                <a16:creationId xmlns:a16="http://schemas.microsoft.com/office/drawing/2014/main" id="{98FF4F61-BA02-412B-862F-E176DEF08131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1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72000" y="72000"/>
            <a:ext cx="8954980" cy="4381595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462665" y="229045"/>
            <a:ext cx="7988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invest a moment to contemplate the term ‘Diversity’ and the term ‘Variance’ ...</a:t>
            </a:r>
            <a:br>
              <a:rPr lang="en-GB" sz="2400" dirty="0"/>
            </a:br>
            <a:r>
              <a:rPr lang="en-GB" sz="2400" dirty="0"/>
              <a:t>(</a:t>
            </a:r>
            <a:r>
              <a:rPr lang="en-GB" sz="2400" i="1" dirty="0" err="1"/>
              <a:t>Mannigfaltigkeit</a:t>
            </a:r>
            <a:r>
              <a:rPr lang="en-GB" sz="2400" i="1" dirty="0"/>
              <a:t>, </a:t>
            </a:r>
            <a:r>
              <a:rPr lang="en-GB" sz="2400" i="1" dirty="0" err="1"/>
              <a:t>Diversität</a:t>
            </a:r>
            <a:r>
              <a:rPr lang="en-GB" sz="2400" i="1" dirty="0"/>
              <a:t>, </a:t>
            </a:r>
            <a:r>
              <a:rPr lang="en-GB" sz="2400" i="1" dirty="0" err="1"/>
              <a:t>Variabilität</a:t>
            </a:r>
            <a:r>
              <a:rPr lang="en-GB" sz="2400" i="1" dirty="0"/>
              <a:t>, </a:t>
            </a:r>
            <a:r>
              <a:rPr lang="en-GB" sz="2400" i="1" dirty="0" err="1"/>
              <a:t>Varianz</a:t>
            </a:r>
            <a:r>
              <a:rPr lang="en-GB" sz="2400" dirty="0"/>
              <a:t>)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A93553A9-18BC-4A10-9F36-AB79AA5D8F9B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9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155425" y="263783"/>
            <a:ext cx="7296950" cy="4776375"/>
            <a:chOff x="155425" y="263783"/>
            <a:chExt cx="7296950" cy="47763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425" y="263783"/>
              <a:ext cx="7296950" cy="477637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Textfeld 1"/>
            <p:cNvSpPr txBox="1"/>
            <p:nvPr/>
          </p:nvSpPr>
          <p:spPr>
            <a:xfrm rot="16200000">
              <a:off x="6388879" y="3966173"/>
              <a:ext cx="1728225" cy="3693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/>
                <a:t>© Henri Laugel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625004" y="743070"/>
              <a:ext cx="421586" cy="644893"/>
            </a:xfrm>
            <a:custGeom>
              <a:avLst/>
              <a:gdLst>
                <a:gd name="connsiteX0" fmla="*/ 205980 w 421586"/>
                <a:gd name="connsiteY0" fmla="*/ 23101 h 644893"/>
                <a:gd name="connsiteX1" fmla="*/ 82777 w 421586"/>
                <a:gd name="connsiteY1" fmla="*/ 192506 h 644893"/>
                <a:gd name="connsiteX2" fmla="*/ 21175 w 421586"/>
                <a:gd name="connsiteY2" fmla="*/ 302234 h 644893"/>
                <a:gd name="connsiteX3" fmla="*/ 0 w 421586"/>
                <a:gd name="connsiteY3" fmla="*/ 386936 h 644893"/>
                <a:gd name="connsiteX4" fmla="*/ 96252 w 421586"/>
                <a:gd name="connsiteY4" fmla="*/ 365760 h 644893"/>
                <a:gd name="connsiteX5" fmla="*/ 196355 w 421586"/>
                <a:gd name="connsiteY5" fmla="*/ 394636 h 644893"/>
                <a:gd name="connsiteX6" fmla="*/ 236781 w 421586"/>
                <a:gd name="connsiteY6" fmla="*/ 444687 h 644893"/>
                <a:gd name="connsiteX7" fmla="*/ 290683 w 421586"/>
                <a:gd name="connsiteY7" fmla="*/ 479338 h 644893"/>
                <a:gd name="connsiteX8" fmla="*/ 311858 w 421586"/>
                <a:gd name="connsiteY8" fmla="*/ 523615 h 644893"/>
                <a:gd name="connsiteX9" fmla="*/ 279132 w 421586"/>
                <a:gd name="connsiteY9" fmla="*/ 594842 h 644893"/>
                <a:gd name="connsiteX10" fmla="*/ 269507 w 421586"/>
                <a:gd name="connsiteY10" fmla="*/ 644893 h 644893"/>
                <a:gd name="connsiteX11" fmla="*/ 375385 w 421586"/>
                <a:gd name="connsiteY11" fmla="*/ 627567 h 644893"/>
                <a:gd name="connsiteX12" fmla="*/ 421586 w 421586"/>
                <a:gd name="connsiteY12" fmla="*/ 548640 h 644893"/>
                <a:gd name="connsiteX13" fmla="*/ 400411 w 421586"/>
                <a:gd name="connsiteY13" fmla="*/ 475488 h 644893"/>
                <a:gd name="connsiteX14" fmla="*/ 344584 w 421586"/>
                <a:gd name="connsiteY14" fmla="*/ 300309 h 644893"/>
                <a:gd name="connsiteX15" fmla="*/ 336884 w 421586"/>
                <a:gd name="connsiteY15" fmla="*/ 173255 h 644893"/>
                <a:gd name="connsiteX16" fmla="*/ 333034 w 421586"/>
                <a:gd name="connsiteY16" fmla="*/ 50052 h 644893"/>
                <a:gd name="connsiteX17" fmla="*/ 333034 w 421586"/>
                <a:gd name="connsiteY17" fmla="*/ 0 h 644893"/>
                <a:gd name="connsiteX18" fmla="*/ 279132 w 421586"/>
                <a:gd name="connsiteY18" fmla="*/ 17326 h 644893"/>
                <a:gd name="connsiteX19" fmla="*/ 205980 w 421586"/>
                <a:gd name="connsiteY19" fmla="*/ 23101 h 644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1586" h="644893">
                  <a:moveTo>
                    <a:pt x="205980" y="23101"/>
                  </a:moveTo>
                  <a:lnTo>
                    <a:pt x="82777" y="192506"/>
                  </a:lnTo>
                  <a:lnTo>
                    <a:pt x="21175" y="302234"/>
                  </a:lnTo>
                  <a:lnTo>
                    <a:pt x="0" y="386936"/>
                  </a:lnTo>
                  <a:lnTo>
                    <a:pt x="96252" y="365760"/>
                  </a:lnTo>
                  <a:lnTo>
                    <a:pt x="196355" y="394636"/>
                  </a:lnTo>
                  <a:lnTo>
                    <a:pt x="236781" y="444687"/>
                  </a:lnTo>
                  <a:lnTo>
                    <a:pt x="290683" y="479338"/>
                  </a:lnTo>
                  <a:lnTo>
                    <a:pt x="311858" y="523615"/>
                  </a:lnTo>
                  <a:lnTo>
                    <a:pt x="279132" y="594842"/>
                  </a:lnTo>
                  <a:lnTo>
                    <a:pt x="269507" y="644893"/>
                  </a:lnTo>
                  <a:lnTo>
                    <a:pt x="375385" y="627567"/>
                  </a:lnTo>
                  <a:lnTo>
                    <a:pt x="421586" y="548640"/>
                  </a:lnTo>
                  <a:lnTo>
                    <a:pt x="400411" y="475488"/>
                  </a:lnTo>
                  <a:lnTo>
                    <a:pt x="344584" y="300309"/>
                  </a:lnTo>
                  <a:lnTo>
                    <a:pt x="336884" y="173255"/>
                  </a:lnTo>
                  <a:lnTo>
                    <a:pt x="333034" y="50052"/>
                  </a:lnTo>
                  <a:lnTo>
                    <a:pt x="333034" y="0"/>
                  </a:lnTo>
                  <a:lnTo>
                    <a:pt x="279132" y="17326"/>
                  </a:lnTo>
                  <a:lnTo>
                    <a:pt x="205980" y="23101"/>
                  </a:lnTo>
                  <a:close/>
                </a:path>
              </a:pathLst>
            </a:custGeom>
            <a:gradFill flip="none" rotWithShape="1">
              <a:gsLst>
                <a:gs pos="48000">
                  <a:srgbClr val="C00000"/>
                </a:gs>
                <a:gs pos="100000">
                  <a:schemeClr val="tx1"/>
                </a:gs>
                <a:gs pos="100000">
                  <a:srgbClr val="CC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573925" y="979852"/>
              <a:ext cx="444687" cy="627567"/>
            </a:xfrm>
            <a:custGeom>
              <a:avLst/>
              <a:gdLst>
                <a:gd name="connsiteX0" fmla="*/ 0 w 444687"/>
                <a:gd name="connsiteY0" fmla="*/ 134753 h 627567"/>
                <a:gd name="connsiteX1" fmla="*/ 0 w 444687"/>
                <a:gd name="connsiteY1" fmla="*/ 134753 h 627567"/>
                <a:gd name="connsiteX2" fmla="*/ 15400 w 444687"/>
                <a:gd name="connsiteY2" fmla="*/ 127053 h 627567"/>
                <a:gd name="connsiteX3" fmla="*/ 32726 w 444687"/>
                <a:gd name="connsiteY3" fmla="*/ 119353 h 627567"/>
                <a:gd name="connsiteX4" fmla="*/ 38501 w 444687"/>
                <a:gd name="connsiteY4" fmla="*/ 113578 h 627567"/>
                <a:gd name="connsiteX5" fmla="*/ 46201 w 444687"/>
                <a:gd name="connsiteY5" fmla="*/ 109728 h 627567"/>
                <a:gd name="connsiteX6" fmla="*/ 55827 w 444687"/>
                <a:gd name="connsiteY6" fmla="*/ 100103 h 627567"/>
                <a:gd name="connsiteX7" fmla="*/ 65452 w 444687"/>
                <a:gd name="connsiteY7" fmla="*/ 96252 h 627567"/>
                <a:gd name="connsiteX8" fmla="*/ 78927 w 444687"/>
                <a:gd name="connsiteY8" fmla="*/ 88552 h 627567"/>
                <a:gd name="connsiteX9" fmla="*/ 82777 w 444687"/>
                <a:gd name="connsiteY9" fmla="*/ 82777 h 627567"/>
                <a:gd name="connsiteX10" fmla="*/ 100103 w 444687"/>
                <a:gd name="connsiteY10" fmla="*/ 75077 h 627567"/>
                <a:gd name="connsiteX11" fmla="*/ 103953 w 444687"/>
                <a:gd name="connsiteY11" fmla="*/ 69302 h 627567"/>
                <a:gd name="connsiteX12" fmla="*/ 113578 w 444687"/>
                <a:gd name="connsiteY12" fmla="*/ 65452 h 627567"/>
                <a:gd name="connsiteX13" fmla="*/ 121278 w 444687"/>
                <a:gd name="connsiteY13" fmla="*/ 61601 h 627567"/>
                <a:gd name="connsiteX14" fmla="*/ 130904 w 444687"/>
                <a:gd name="connsiteY14" fmla="*/ 55826 h 627567"/>
                <a:gd name="connsiteX15" fmla="*/ 148229 w 444687"/>
                <a:gd name="connsiteY15" fmla="*/ 48126 h 627567"/>
                <a:gd name="connsiteX16" fmla="*/ 154004 w 444687"/>
                <a:gd name="connsiteY16" fmla="*/ 44276 h 627567"/>
                <a:gd name="connsiteX17" fmla="*/ 161704 w 444687"/>
                <a:gd name="connsiteY17" fmla="*/ 38501 h 627567"/>
                <a:gd name="connsiteX18" fmla="*/ 171330 w 444687"/>
                <a:gd name="connsiteY18" fmla="*/ 34651 h 627567"/>
                <a:gd name="connsiteX19" fmla="*/ 179030 w 444687"/>
                <a:gd name="connsiteY19" fmla="*/ 30801 h 627567"/>
                <a:gd name="connsiteX20" fmla="*/ 188655 w 444687"/>
                <a:gd name="connsiteY20" fmla="*/ 17325 h 627567"/>
                <a:gd name="connsiteX21" fmla="*/ 192505 w 444687"/>
                <a:gd name="connsiteY21" fmla="*/ 0 h 627567"/>
                <a:gd name="connsiteX22" fmla="*/ 302233 w 444687"/>
                <a:gd name="connsiteY22" fmla="*/ 107803 h 627567"/>
                <a:gd name="connsiteX23" fmla="*/ 344584 w 444687"/>
                <a:gd name="connsiteY23" fmla="*/ 163629 h 627567"/>
                <a:gd name="connsiteX24" fmla="*/ 411961 w 444687"/>
                <a:gd name="connsiteY24" fmla="*/ 221381 h 627567"/>
                <a:gd name="connsiteX25" fmla="*/ 444687 w 444687"/>
                <a:gd name="connsiteY25" fmla="*/ 333034 h 627567"/>
                <a:gd name="connsiteX26" fmla="*/ 381160 w 444687"/>
                <a:gd name="connsiteY26" fmla="*/ 234856 h 627567"/>
                <a:gd name="connsiteX27" fmla="*/ 340734 w 444687"/>
                <a:gd name="connsiteY27" fmla="*/ 154004 h 627567"/>
                <a:gd name="connsiteX28" fmla="*/ 306083 w 444687"/>
                <a:gd name="connsiteY28" fmla="*/ 123203 h 627567"/>
                <a:gd name="connsiteX29" fmla="*/ 229081 w 444687"/>
                <a:gd name="connsiteY29" fmla="*/ 136679 h 627567"/>
                <a:gd name="connsiteX30" fmla="*/ 103953 w 444687"/>
                <a:gd name="connsiteY30" fmla="*/ 211756 h 627567"/>
                <a:gd name="connsiteX31" fmla="*/ 42351 w 444687"/>
                <a:gd name="connsiteY31" fmla="*/ 254107 h 627567"/>
                <a:gd name="connsiteX32" fmla="*/ 32726 w 444687"/>
                <a:gd name="connsiteY32" fmla="*/ 298383 h 627567"/>
                <a:gd name="connsiteX33" fmla="*/ 94328 w 444687"/>
                <a:gd name="connsiteY33" fmla="*/ 356135 h 627567"/>
                <a:gd name="connsiteX34" fmla="*/ 119353 w 444687"/>
                <a:gd name="connsiteY34" fmla="*/ 454312 h 627567"/>
                <a:gd name="connsiteX35" fmla="*/ 142454 w 444687"/>
                <a:gd name="connsiteY35" fmla="*/ 569815 h 627567"/>
                <a:gd name="connsiteX36" fmla="*/ 152079 w 444687"/>
                <a:gd name="connsiteY36" fmla="*/ 621792 h 627567"/>
                <a:gd name="connsiteX37" fmla="*/ 73152 w 444687"/>
                <a:gd name="connsiteY37" fmla="*/ 627567 h 627567"/>
                <a:gd name="connsiteX38" fmla="*/ 69302 w 444687"/>
                <a:gd name="connsiteY38" fmla="*/ 612167 h 627567"/>
                <a:gd name="connsiteX39" fmla="*/ 25026 w 444687"/>
                <a:gd name="connsiteY39" fmla="*/ 537089 h 627567"/>
                <a:gd name="connsiteX40" fmla="*/ 15400 w 444687"/>
                <a:gd name="connsiteY40" fmla="*/ 502439 h 627567"/>
                <a:gd name="connsiteX41" fmla="*/ 38501 w 444687"/>
                <a:gd name="connsiteY41" fmla="*/ 365760 h 627567"/>
                <a:gd name="connsiteX42" fmla="*/ 36576 w 444687"/>
                <a:gd name="connsiteY42" fmla="*/ 190580 h 627567"/>
                <a:gd name="connsiteX43" fmla="*/ 0 w 444687"/>
                <a:gd name="connsiteY43" fmla="*/ 134753 h 62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4687" h="627567">
                  <a:moveTo>
                    <a:pt x="0" y="134753"/>
                  </a:moveTo>
                  <a:lnTo>
                    <a:pt x="0" y="134753"/>
                  </a:lnTo>
                  <a:cubicBezTo>
                    <a:pt x="5133" y="132186"/>
                    <a:pt x="10189" y="129458"/>
                    <a:pt x="15400" y="127053"/>
                  </a:cubicBezTo>
                  <a:cubicBezTo>
                    <a:pt x="19667" y="125084"/>
                    <a:pt x="28598" y="122302"/>
                    <a:pt x="32726" y="119353"/>
                  </a:cubicBezTo>
                  <a:cubicBezTo>
                    <a:pt x="34941" y="117771"/>
                    <a:pt x="36286" y="115160"/>
                    <a:pt x="38501" y="113578"/>
                  </a:cubicBezTo>
                  <a:cubicBezTo>
                    <a:pt x="40836" y="111910"/>
                    <a:pt x="43936" y="111490"/>
                    <a:pt x="46201" y="109728"/>
                  </a:cubicBezTo>
                  <a:cubicBezTo>
                    <a:pt x="49783" y="106942"/>
                    <a:pt x="52110" y="102705"/>
                    <a:pt x="55827" y="100103"/>
                  </a:cubicBezTo>
                  <a:cubicBezTo>
                    <a:pt x="58658" y="98121"/>
                    <a:pt x="62294" y="97656"/>
                    <a:pt x="65452" y="96252"/>
                  </a:cubicBezTo>
                  <a:cubicBezTo>
                    <a:pt x="72781" y="92994"/>
                    <a:pt x="72732" y="92682"/>
                    <a:pt x="78927" y="88552"/>
                  </a:cubicBezTo>
                  <a:cubicBezTo>
                    <a:pt x="80210" y="86627"/>
                    <a:pt x="81000" y="84258"/>
                    <a:pt x="82777" y="82777"/>
                  </a:cubicBezTo>
                  <a:cubicBezTo>
                    <a:pt x="85266" y="80703"/>
                    <a:pt x="97810" y="75994"/>
                    <a:pt x="100103" y="75077"/>
                  </a:cubicBezTo>
                  <a:cubicBezTo>
                    <a:pt x="101386" y="73152"/>
                    <a:pt x="102070" y="70647"/>
                    <a:pt x="103953" y="69302"/>
                  </a:cubicBezTo>
                  <a:cubicBezTo>
                    <a:pt x="106765" y="67294"/>
                    <a:pt x="110420" y="66856"/>
                    <a:pt x="113578" y="65452"/>
                  </a:cubicBezTo>
                  <a:cubicBezTo>
                    <a:pt x="116200" y="64286"/>
                    <a:pt x="118769" y="62995"/>
                    <a:pt x="121278" y="61601"/>
                  </a:cubicBezTo>
                  <a:cubicBezTo>
                    <a:pt x="124549" y="59784"/>
                    <a:pt x="127557" y="57499"/>
                    <a:pt x="130904" y="55826"/>
                  </a:cubicBezTo>
                  <a:cubicBezTo>
                    <a:pt x="147399" y="47579"/>
                    <a:pt x="133946" y="56288"/>
                    <a:pt x="148229" y="48126"/>
                  </a:cubicBezTo>
                  <a:cubicBezTo>
                    <a:pt x="150238" y="46978"/>
                    <a:pt x="152121" y="45621"/>
                    <a:pt x="154004" y="44276"/>
                  </a:cubicBezTo>
                  <a:cubicBezTo>
                    <a:pt x="156615" y="42411"/>
                    <a:pt x="158899" y="40059"/>
                    <a:pt x="161704" y="38501"/>
                  </a:cubicBezTo>
                  <a:cubicBezTo>
                    <a:pt x="164725" y="36823"/>
                    <a:pt x="168172" y="36054"/>
                    <a:pt x="171330" y="34651"/>
                  </a:cubicBezTo>
                  <a:cubicBezTo>
                    <a:pt x="173952" y="33486"/>
                    <a:pt x="176463" y="32084"/>
                    <a:pt x="179030" y="30801"/>
                  </a:cubicBezTo>
                  <a:cubicBezTo>
                    <a:pt x="184163" y="25667"/>
                    <a:pt x="186403" y="24644"/>
                    <a:pt x="188655" y="17325"/>
                  </a:cubicBezTo>
                  <a:cubicBezTo>
                    <a:pt x="190395" y="11671"/>
                    <a:pt x="192505" y="0"/>
                    <a:pt x="192505" y="0"/>
                  </a:cubicBezTo>
                  <a:lnTo>
                    <a:pt x="302233" y="107803"/>
                  </a:lnTo>
                  <a:lnTo>
                    <a:pt x="344584" y="163629"/>
                  </a:lnTo>
                  <a:lnTo>
                    <a:pt x="411961" y="221381"/>
                  </a:lnTo>
                  <a:lnTo>
                    <a:pt x="444687" y="333034"/>
                  </a:lnTo>
                  <a:lnTo>
                    <a:pt x="381160" y="234856"/>
                  </a:lnTo>
                  <a:lnTo>
                    <a:pt x="340734" y="154004"/>
                  </a:lnTo>
                  <a:lnTo>
                    <a:pt x="306083" y="123203"/>
                  </a:lnTo>
                  <a:lnTo>
                    <a:pt x="229081" y="136679"/>
                  </a:lnTo>
                  <a:lnTo>
                    <a:pt x="103953" y="211756"/>
                  </a:lnTo>
                  <a:lnTo>
                    <a:pt x="42351" y="254107"/>
                  </a:lnTo>
                  <a:lnTo>
                    <a:pt x="32726" y="298383"/>
                  </a:lnTo>
                  <a:lnTo>
                    <a:pt x="94328" y="356135"/>
                  </a:lnTo>
                  <a:lnTo>
                    <a:pt x="119353" y="454312"/>
                  </a:lnTo>
                  <a:lnTo>
                    <a:pt x="142454" y="569815"/>
                  </a:lnTo>
                  <a:lnTo>
                    <a:pt x="152079" y="621792"/>
                  </a:lnTo>
                  <a:lnTo>
                    <a:pt x="73152" y="627567"/>
                  </a:lnTo>
                  <a:lnTo>
                    <a:pt x="69302" y="612167"/>
                  </a:lnTo>
                  <a:lnTo>
                    <a:pt x="25026" y="537089"/>
                  </a:lnTo>
                  <a:lnTo>
                    <a:pt x="15400" y="502439"/>
                  </a:lnTo>
                  <a:lnTo>
                    <a:pt x="38501" y="365760"/>
                  </a:lnTo>
                  <a:cubicBezTo>
                    <a:pt x="37859" y="307367"/>
                    <a:pt x="37218" y="248973"/>
                    <a:pt x="36576" y="190580"/>
                  </a:cubicBezTo>
                  <a:lnTo>
                    <a:pt x="0" y="1347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99000">
                  <a:schemeClr val="tx1">
                    <a:lumMod val="65000"/>
                    <a:lumOff val="3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4772205" y="1203158"/>
              <a:ext cx="269508" cy="571741"/>
            </a:xfrm>
            <a:custGeom>
              <a:avLst/>
              <a:gdLst>
                <a:gd name="connsiteX0" fmla="*/ 136679 w 269508"/>
                <a:gd name="connsiteY0" fmla="*/ 0 h 571741"/>
                <a:gd name="connsiteX1" fmla="*/ 102028 w 269508"/>
                <a:gd name="connsiteY1" fmla="*/ 198280 h 571741"/>
                <a:gd name="connsiteX2" fmla="*/ 23101 w 269508"/>
                <a:gd name="connsiteY2" fmla="*/ 411961 h 571741"/>
                <a:gd name="connsiteX3" fmla="*/ 0 w 269508"/>
                <a:gd name="connsiteY3" fmla="*/ 492813 h 571741"/>
                <a:gd name="connsiteX4" fmla="*/ 44277 w 269508"/>
                <a:gd name="connsiteY4" fmla="*/ 546715 h 571741"/>
                <a:gd name="connsiteX5" fmla="*/ 138604 w 269508"/>
                <a:gd name="connsiteY5" fmla="*/ 571741 h 571741"/>
                <a:gd name="connsiteX6" fmla="*/ 202131 w 269508"/>
                <a:gd name="connsiteY6" fmla="*/ 565965 h 571741"/>
                <a:gd name="connsiteX7" fmla="*/ 236782 w 269508"/>
                <a:gd name="connsiteY7" fmla="*/ 539015 h 571741"/>
                <a:gd name="connsiteX8" fmla="*/ 250257 w 269508"/>
                <a:gd name="connsiteY8" fmla="*/ 435062 h 571741"/>
                <a:gd name="connsiteX9" fmla="*/ 205981 w 269508"/>
                <a:gd name="connsiteY9" fmla="*/ 373460 h 571741"/>
                <a:gd name="connsiteX10" fmla="*/ 196356 w 269508"/>
                <a:gd name="connsiteY10" fmla="*/ 329184 h 571741"/>
                <a:gd name="connsiteX11" fmla="*/ 198281 w 269508"/>
                <a:gd name="connsiteY11" fmla="*/ 298383 h 571741"/>
                <a:gd name="connsiteX12" fmla="*/ 248332 w 269508"/>
                <a:gd name="connsiteY12" fmla="*/ 294533 h 571741"/>
                <a:gd name="connsiteX13" fmla="*/ 248332 w 269508"/>
                <a:gd name="connsiteY13" fmla="*/ 234856 h 571741"/>
                <a:gd name="connsiteX14" fmla="*/ 209831 w 269508"/>
                <a:gd name="connsiteY14" fmla="*/ 234856 h 571741"/>
                <a:gd name="connsiteX15" fmla="*/ 204056 w 269508"/>
                <a:gd name="connsiteY15" fmla="*/ 186730 h 571741"/>
                <a:gd name="connsiteX16" fmla="*/ 207906 w 269508"/>
                <a:gd name="connsiteY16" fmla="*/ 159779 h 571741"/>
                <a:gd name="connsiteX17" fmla="*/ 269508 w 269508"/>
                <a:gd name="connsiteY17" fmla="*/ 154004 h 571741"/>
                <a:gd name="connsiteX18" fmla="*/ 234857 w 269508"/>
                <a:gd name="connsiteY18" fmla="*/ 125128 h 571741"/>
                <a:gd name="connsiteX19" fmla="*/ 186731 w 269508"/>
                <a:gd name="connsiteY19" fmla="*/ 84702 h 571741"/>
                <a:gd name="connsiteX20" fmla="*/ 136679 w 269508"/>
                <a:gd name="connsiteY20" fmla="*/ 0 h 57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8" h="571741">
                  <a:moveTo>
                    <a:pt x="136679" y="0"/>
                  </a:moveTo>
                  <a:lnTo>
                    <a:pt x="102028" y="198280"/>
                  </a:lnTo>
                  <a:lnTo>
                    <a:pt x="23101" y="411961"/>
                  </a:lnTo>
                  <a:lnTo>
                    <a:pt x="0" y="492813"/>
                  </a:lnTo>
                  <a:lnTo>
                    <a:pt x="44277" y="546715"/>
                  </a:lnTo>
                  <a:lnTo>
                    <a:pt x="138604" y="571741"/>
                  </a:lnTo>
                  <a:lnTo>
                    <a:pt x="202131" y="565965"/>
                  </a:lnTo>
                  <a:lnTo>
                    <a:pt x="236782" y="539015"/>
                  </a:lnTo>
                  <a:lnTo>
                    <a:pt x="250257" y="435062"/>
                  </a:lnTo>
                  <a:lnTo>
                    <a:pt x="205981" y="373460"/>
                  </a:lnTo>
                  <a:lnTo>
                    <a:pt x="196356" y="329184"/>
                  </a:lnTo>
                  <a:lnTo>
                    <a:pt x="198281" y="298383"/>
                  </a:lnTo>
                  <a:lnTo>
                    <a:pt x="248332" y="294533"/>
                  </a:lnTo>
                  <a:lnTo>
                    <a:pt x="248332" y="234856"/>
                  </a:lnTo>
                  <a:lnTo>
                    <a:pt x="209831" y="234856"/>
                  </a:lnTo>
                  <a:lnTo>
                    <a:pt x="204056" y="186730"/>
                  </a:lnTo>
                  <a:lnTo>
                    <a:pt x="207906" y="159779"/>
                  </a:lnTo>
                  <a:lnTo>
                    <a:pt x="269508" y="154004"/>
                  </a:lnTo>
                  <a:lnTo>
                    <a:pt x="234857" y="125128"/>
                  </a:lnTo>
                  <a:lnTo>
                    <a:pt x="186731" y="84702"/>
                  </a:lnTo>
                  <a:lnTo>
                    <a:pt x="136679" y="0"/>
                  </a:lnTo>
                  <a:close/>
                </a:path>
              </a:pathLst>
            </a:custGeom>
            <a:solidFill>
              <a:srgbClr val="235DDD"/>
            </a:solidFill>
            <a:ln>
              <a:solidFill>
                <a:srgbClr val="235D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703529" y="1350000"/>
              <a:ext cx="137306" cy="248319"/>
            </a:xfrm>
            <a:custGeom>
              <a:avLst/>
              <a:gdLst>
                <a:gd name="connsiteX0" fmla="*/ 0 w 137306"/>
                <a:gd name="connsiteY0" fmla="*/ 0 h 248319"/>
                <a:gd name="connsiteX1" fmla="*/ 73035 w 137306"/>
                <a:gd name="connsiteY1" fmla="*/ 32135 h 248319"/>
                <a:gd name="connsiteX2" fmla="*/ 137306 w 137306"/>
                <a:gd name="connsiteY2" fmla="*/ 62810 h 248319"/>
                <a:gd name="connsiteX3" fmla="*/ 97867 w 137306"/>
                <a:gd name="connsiteY3" fmla="*/ 147531 h 248319"/>
                <a:gd name="connsiteX4" fmla="*/ 83260 w 137306"/>
                <a:gd name="connsiteY4" fmla="*/ 211802 h 248319"/>
                <a:gd name="connsiteX5" fmla="*/ 56967 w 137306"/>
                <a:gd name="connsiteY5" fmla="*/ 248319 h 248319"/>
                <a:gd name="connsiteX6" fmla="*/ 36518 w 137306"/>
                <a:gd name="connsiteY6" fmla="*/ 176745 h 248319"/>
                <a:gd name="connsiteX7" fmla="*/ 11686 w 137306"/>
                <a:gd name="connsiteY7" fmla="*/ 61349 h 248319"/>
                <a:gd name="connsiteX8" fmla="*/ 0 w 137306"/>
                <a:gd name="connsiteY8" fmla="*/ 0 h 2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306" h="248319">
                  <a:moveTo>
                    <a:pt x="0" y="0"/>
                  </a:moveTo>
                  <a:lnTo>
                    <a:pt x="73035" y="32135"/>
                  </a:lnTo>
                  <a:lnTo>
                    <a:pt x="137306" y="62810"/>
                  </a:lnTo>
                  <a:lnTo>
                    <a:pt x="97867" y="147531"/>
                  </a:lnTo>
                  <a:lnTo>
                    <a:pt x="83260" y="211802"/>
                  </a:lnTo>
                  <a:lnTo>
                    <a:pt x="56967" y="248319"/>
                  </a:lnTo>
                  <a:lnTo>
                    <a:pt x="36518" y="176745"/>
                  </a:lnTo>
                  <a:lnTo>
                    <a:pt x="11686" y="613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5DDD"/>
            </a:solidFill>
            <a:ln>
              <a:solidFill>
                <a:srgbClr val="235D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661103" y="1143730"/>
              <a:ext cx="220566" cy="241016"/>
            </a:xfrm>
            <a:custGeom>
              <a:avLst/>
              <a:gdLst>
                <a:gd name="connsiteX0" fmla="*/ 220566 w 220566"/>
                <a:gd name="connsiteY0" fmla="*/ 0 h 241016"/>
                <a:gd name="connsiteX1" fmla="*/ 219105 w 220566"/>
                <a:gd name="connsiteY1" fmla="*/ 77418 h 241016"/>
                <a:gd name="connsiteX2" fmla="*/ 194273 w 220566"/>
                <a:gd name="connsiteY2" fmla="*/ 160678 h 241016"/>
                <a:gd name="connsiteX3" fmla="*/ 203038 w 220566"/>
                <a:gd name="connsiteY3" fmla="*/ 178206 h 241016"/>
                <a:gd name="connsiteX4" fmla="*/ 184048 w 220566"/>
                <a:gd name="connsiteY4" fmla="*/ 241016 h 241016"/>
                <a:gd name="connsiteX5" fmla="*/ 111013 w 220566"/>
                <a:gd name="connsiteY5" fmla="*/ 204499 h 241016"/>
                <a:gd name="connsiteX6" fmla="*/ 56967 w 220566"/>
                <a:gd name="connsiteY6" fmla="*/ 179667 h 241016"/>
                <a:gd name="connsiteX7" fmla="*/ 0 w 220566"/>
                <a:gd name="connsiteY7" fmla="*/ 146071 h 241016"/>
                <a:gd name="connsiteX8" fmla="*/ 96406 w 220566"/>
                <a:gd name="connsiteY8" fmla="*/ 128542 h 241016"/>
                <a:gd name="connsiteX9" fmla="*/ 154834 w 220566"/>
                <a:gd name="connsiteY9" fmla="*/ 84721 h 241016"/>
                <a:gd name="connsiteX10" fmla="*/ 188431 w 220566"/>
                <a:gd name="connsiteY10" fmla="*/ 56968 h 241016"/>
                <a:gd name="connsiteX11" fmla="*/ 220566 w 220566"/>
                <a:gd name="connsiteY11" fmla="*/ 0 h 24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566" h="241016">
                  <a:moveTo>
                    <a:pt x="220566" y="0"/>
                  </a:moveTo>
                  <a:lnTo>
                    <a:pt x="219105" y="77418"/>
                  </a:lnTo>
                  <a:lnTo>
                    <a:pt x="194273" y="160678"/>
                  </a:lnTo>
                  <a:lnTo>
                    <a:pt x="203038" y="178206"/>
                  </a:lnTo>
                  <a:lnTo>
                    <a:pt x="184048" y="241016"/>
                  </a:lnTo>
                  <a:lnTo>
                    <a:pt x="111013" y="204499"/>
                  </a:lnTo>
                  <a:lnTo>
                    <a:pt x="56967" y="179667"/>
                  </a:lnTo>
                  <a:lnTo>
                    <a:pt x="0" y="146071"/>
                  </a:lnTo>
                  <a:lnTo>
                    <a:pt x="96406" y="128542"/>
                  </a:lnTo>
                  <a:lnTo>
                    <a:pt x="154834" y="84721"/>
                  </a:lnTo>
                  <a:lnTo>
                    <a:pt x="188431" y="56968"/>
                  </a:lnTo>
                  <a:lnTo>
                    <a:pt x="220566" y="0"/>
                  </a:lnTo>
                  <a:close/>
                </a:path>
              </a:pathLst>
            </a:custGeom>
            <a:solidFill>
              <a:srgbClr val="235DDD"/>
            </a:solidFill>
            <a:ln>
              <a:solidFill>
                <a:srgbClr val="235D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014566" y="895168"/>
              <a:ext cx="397780" cy="667775"/>
            </a:xfrm>
            <a:custGeom>
              <a:avLst/>
              <a:gdLst>
                <a:gd name="connsiteX0" fmla="*/ 205980 w 421586"/>
                <a:gd name="connsiteY0" fmla="*/ 23101 h 644893"/>
                <a:gd name="connsiteX1" fmla="*/ 82777 w 421586"/>
                <a:gd name="connsiteY1" fmla="*/ 192506 h 644893"/>
                <a:gd name="connsiteX2" fmla="*/ 21175 w 421586"/>
                <a:gd name="connsiteY2" fmla="*/ 302234 h 644893"/>
                <a:gd name="connsiteX3" fmla="*/ 0 w 421586"/>
                <a:gd name="connsiteY3" fmla="*/ 386936 h 644893"/>
                <a:gd name="connsiteX4" fmla="*/ 96252 w 421586"/>
                <a:gd name="connsiteY4" fmla="*/ 365760 h 644893"/>
                <a:gd name="connsiteX5" fmla="*/ 196355 w 421586"/>
                <a:gd name="connsiteY5" fmla="*/ 394636 h 644893"/>
                <a:gd name="connsiteX6" fmla="*/ 236781 w 421586"/>
                <a:gd name="connsiteY6" fmla="*/ 444687 h 644893"/>
                <a:gd name="connsiteX7" fmla="*/ 290683 w 421586"/>
                <a:gd name="connsiteY7" fmla="*/ 479338 h 644893"/>
                <a:gd name="connsiteX8" fmla="*/ 311858 w 421586"/>
                <a:gd name="connsiteY8" fmla="*/ 523615 h 644893"/>
                <a:gd name="connsiteX9" fmla="*/ 279132 w 421586"/>
                <a:gd name="connsiteY9" fmla="*/ 594842 h 644893"/>
                <a:gd name="connsiteX10" fmla="*/ 269507 w 421586"/>
                <a:gd name="connsiteY10" fmla="*/ 644893 h 644893"/>
                <a:gd name="connsiteX11" fmla="*/ 375385 w 421586"/>
                <a:gd name="connsiteY11" fmla="*/ 627567 h 644893"/>
                <a:gd name="connsiteX12" fmla="*/ 421586 w 421586"/>
                <a:gd name="connsiteY12" fmla="*/ 548640 h 644893"/>
                <a:gd name="connsiteX13" fmla="*/ 400411 w 421586"/>
                <a:gd name="connsiteY13" fmla="*/ 475488 h 644893"/>
                <a:gd name="connsiteX14" fmla="*/ 344584 w 421586"/>
                <a:gd name="connsiteY14" fmla="*/ 300309 h 644893"/>
                <a:gd name="connsiteX15" fmla="*/ 336884 w 421586"/>
                <a:gd name="connsiteY15" fmla="*/ 173255 h 644893"/>
                <a:gd name="connsiteX16" fmla="*/ 333034 w 421586"/>
                <a:gd name="connsiteY16" fmla="*/ 50052 h 644893"/>
                <a:gd name="connsiteX17" fmla="*/ 333034 w 421586"/>
                <a:gd name="connsiteY17" fmla="*/ 0 h 644893"/>
                <a:gd name="connsiteX18" fmla="*/ 279132 w 421586"/>
                <a:gd name="connsiteY18" fmla="*/ 17326 h 644893"/>
                <a:gd name="connsiteX19" fmla="*/ 205980 w 421586"/>
                <a:gd name="connsiteY19" fmla="*/ 23101 h 644893"/>
                <a:gd name="connsiteX0" fmla="*/ 205980 w 421586"/>
                <a:gd name="connsiteY0" fmla="*/ 46173 h 667965"/>
                <a:gd name="connsiteX1" fmla="*/ 82777 w 421586"/>
                <a:gd name="connsiteY1" fmla="*/ 215578 h 667965"/>
                <a:gd name="connsiteX2" fmla="*/ 21175 w 421586"/>
                <a:gd name="connsiteY2" fmla="*/ 325306 h 667965"/>
                <a:gd name="connsiteX3" fmla="*/ 0 w 421586"/>
                <a:gd name="connsiteY3" fmla="*/ 410008 h 667965"/>
                <a:gd name="connsiteX4" fmla="*/ 96252 w 421586"/>
                <a:gd name="connsiteY4" fmla="*/ 388832 h 667965"/>
                <a:gd name="connsiteX5" fmla="*/ 196355 w 421586"/>
                <a:gd name="connsiteY5" fmla="*/ 417708 h 667965"/>
                <a:gd name="connsiteX6" fmla="*/ 236781 w 421586"/>
                <a:gd name="connsiteY6" fmla="*/ 467759 h 667965"/>
                <a:gd name="connsiteX7" fmla="*/ 290683 w 421586"/>
                <a:gd name="connsiteY7" fmla="*/ 502410 h 667965"/>
                <a:gd name="connsiteX8" fmla="*/ 311858 w 421586"/>
                <a:gd name="connsiteY8" fmla="*/ 546687 h 667965"/>
                <a:gd name="connsiteX9" fmla="*/ 279132 w 421586"/>
                <a:gd name="connsiteY9" fmla="*/ 617914 h 667965"/>
                <a:gd name="connsiteX10" fmla="*/ 269507 w 421586"/>
                <a:gd name="connsiteY10" fmla="*/ 667965 h 667965"/>
                <a:gd name="connsiteX11" fmla="*/ 375385 w 421586"/>
                <a:gd name="connsiteY11" fmla="*/ 650639 h 667965"/>
                <a:gd name="connsiteX12" fmla="*/ 421586 w 421586"/>
                <a:gd name="connsiteY12" fmla="*/ 571712 h 667965"/>
                <a:gd name="connsiteX13" fmla="*/ 400411 w 421586"/>
                <a:gd name="connsiteY13" fmla="*/ 498560 h 667965"/>
                <a:gd name="connsiteX14" fmla="*/ 344584 w 421586"/>
                <a:gd name="connsiteY14" fmla="*/ 323381 h 667965"/>
                <a:gd name="connsiteX15" fmla="*/ 336884 w 421586"/>
                <a:gd name="connsiteY15" fmla="*/ 196327 h 667965"/>
                <a:gd name="connsiteX16" fmla="*/ 333034 w 421586"/>
                <a:gd name="connsiteY16" fmla="*/ 73124 h 667965"/>
                <a:gd name="connsiteX17" fmla="*/ 391322 w 421586"/>
                <a:gd name="connsiteY17" fmla="*/ 0 h 667965"/>
                <a:gd name="connsiteX18" fmla="*/ 279132 w 421586"/>
                <a:gd name="connsiteY18" fmla="*/ 40398 h 667965"/>
                <a:gd name="connsiteX19" fmla="*/ 205980 w 421586"/>
                <a:gd name="connsiteY19" fmla="*/ 46173 h 667965"/>
                <a:gd name="connsiteX0" fmla="*/ 205980 w 421586"/>
                <a:gd name="connsiteY0" fmla="*/ 72564 h 694356"/>
                <a:gd name="connsiteX1" fmla="*/ 82777 w 421586"/>
                <a:gd name="connsiteY1" fmla="*/ 241969 h 694356"/>
                <a:gd name="connsiteX2" fmla="*/ 21175 w 421586"/>
                <a:gd name="connsiteY2" fmla="*/ 351697 h 694356"/>
                <a:gd name="connsiteX3" fmla="*/ 0 w 421586"/>
                <a:gd name="connsiteY3" fmla="*/ 436399 h 694356"/>
                <a:gd name="connsiteX4" fmla="*/ 96252 w 421586"/>
                <a:gd name="connsiteY4" fmla="*/ 415223 h 694356"/>
                <a:gd name="connsiteX5" fmla="*/ 196355 w 421586"/>
                <a:gd name="connsiteY5" fmla="*/ 444099 h 694356"/>
                <a:gd name="connsiteX6" fmla="*/ 236781 w 421586"/>
                <a:gd name="connsiteY6" fmla="*/ 494150 h 694356"/>
                <a:gd name="connsiteX7" fmla="*/ 290683 w 421586"/>
                <a:gd name="connsiteY7" fmla="*/ 528801 h 694356"/>
                <a:gd name="connsiteX8" fmla="*/ 311858 w 421586"/>
                <a:gd name="connsiteY8" fmla="*/ 573078 h 694356"/>
                <a:gd name="connsiteX9" fmla="*/ 279132 w 421586"/>
                <a:gd name="connsiteY9" fmla="*/ 644305 h 694356"/>
                <a:gd name="connsiteX10" fmla="*/ 269507 w 421586"/>
                <a:gd name="connsiteY10" fmla="*/ 694356 h 694356"/>
                <a:gd name="connsiteX11" fmla="*/ 375385 w 421586"/>
                <a:gd name="connsiteY11" fmla="*/ 677030 h 694356"/>
                <a:gd name="connsiteX12" fmla="*/ 421586 w 421586"/>
                <a:gd name="connsiteY12" fmla="*/ 598103 h 694356"/>
                <a:gd name="connsiteX13" fmla="*/ 400411 w 421586"/>
                <a:gd name="connsiteY13" fmla="*/ 524951 h 694356"/>
                <a:gd name="connsiteX14" fmla="*/ 344584 w 421586"/>
                <a:gd name="connsiteY14" fmla="*/ 349772 h 694356"/>
                <a:gd name="connsiteX15" fmla="*/ 336884 w 421586"/>
                <a:gd name="connsiteY15" fmla="*/ 222718 h 694356"/>
                <a:gd name="connsiteX16" fmla="*/ 333034 w 421586"/>
                <a:gd name="connsiteY16" fmla="*/ 99515 h 694356"/>
                <a:gd name="connsiteX17" fmla="*/ 391322 w 421586"/>
                <a:gd name="connsiteY17" fmla="*/ 26391 h 694356"/>
                <a:gd name="connsiteX18" fmla="*/ 316777 w 421586"/>
                <a:gd name="connsiteY18" fmla="*/ 0 h 694356"/>
                <a:gd name="connsiteX19" fmla="*/ 205980 w 421586"/>
                <a:gd name="connsiteY19" fmla="*/ 72564 h 694356"/>
                <a:gd name="connsiteX0" fmla="*/ 275197 w 421586"/>
                <a:gd name="connsiteY0" fmla="*/ 0 h 746869"/>
                <a:gd name="connsiteX1" fmla="*/ 82777 w 421586"/>
                <a:gd name="connsiteY1" fmla="*/ 294482 h 746869"/>
                <a:gd name="connsiteX2" fmla="*/ 21175 w 421586"/>
                <a:gd name="connsiteY2" fmla="*/ 404210 h 746869"/>
                <a:gd name="connsiteX3" fmla="*/ 0 w 421586"/>
                <a:gd name="connsiteY3" fmla="*/ 488912 h 746869"/>
                <a:gd name="connsiteX4" fmla="*/ 96252 w 421586"/>
                <a:gd name="connsiteY4" fmla="*/ 467736 h 746869"/>
                <a:gd name="connsiteX5" fmla="*/ 196355 w 421586"/>
                <a:gd name="connsiteY5" fmla="*/ 496612 h 746869"/>
                <a:gd name="connsiteX6" fmla="*/ 236781 w 421586"/>
                <a:gd name="connsiteY6" fmla="*/ 546663 h 746869"/>
                <a:gd name="connsiteX7" fmla="*/ 290683 w 421586"/>
                <a:gd name="connsiteY7" fmla="*/ 581314 h 746869"/>
                <a:gd name="connsiteX8" fmla="*/ 311858 w 421586"/>
                <a:gd name="connsiteY8" fmla="*/ 625591 h 746869"/>
                <a:gd name="connsiteX9" fmla="*/ 279132 w 421586"/>
                <a:gd name="connsiteY9" fmla="*/ 696818 h 746869"/>
                <a:gd name="connsiteX10" fmla="*/ 269507 w 421586"/>
                <a:gd name="connsiteY10" fmla="*/ 746869 h 746869"/>
                <a:gd name="connsiteX11" fmla="*/ 375385 w 421586"/>
                <a:gd name="connsiteY11" fmla="*/ 729543 h 746869"/>
                <a:gd name="connsiteX12" fmla="*/ 421586 w 421586"/>
                <a:gd name="connsiteY12" fmla="*/ 650616 h 746869"/>
                <a:gd name="connsiteX13" fmla="*/ 400411 w 421586"/>
                <a:gd name="connsiteY13" fmla="*/ 577464 h 746869"/>
                <a:gd name="connsiteX14" fmla="*/ 344584 w 421586"/>
                <a:gd name="connsiteY14" fmla="*/ 402285 h 746869"/>
                <a:gd name="connsiteX15" fmla="*/ 336884 w 421586"/>
                <a:gd name="connsiteY15" fmla="*/ 275231 h 746869"/>
                <a:gd name="connsiteX16" fmla="*/ 333034 w 421586"/>
                <a:gd name="connsiteY16" fmla="*/ 152028 h 746869"/>
                <a:gd name="connsiteX17" fmla="*/ 391322 w 421586"/>
                <a:gd name="connsiteY17" fmla="*/ 78904 h 746869"/>
                <a:gd name="connsiteX18" fmla="*/ 316777 w 421586"/>
                <a:gd name="connsiteY18" fmla="*/ 52513 h 746869"/>
                <a:gd name="connsiteX19" fmla="*/ 275197 w 421586"/>
                <a:gd name="connsiteY19" fmla="*/ 0 h 746869"/>
                <a:gd name="connsiteX0" fmla="*/ 275197 w 421586"/>
                <a:gd name="connsiteY0" fmla="*/ 0 h 746869"/>
                <a:gd name="connsiteX1" fmla="*/ 82777 w 421586"/>
                <a:gd name="connsiteY1" fmla="*/ 294482 h 746869"/>
                <a:gd name="connsiteX2" fmla="*/ 21175 w 421586"/>
                <a:gd name="connsiteY2" fmla="*/ 404210 h 746869"/>
                <a:gd name="connsiteX3" fmla="*/ 0 w 421586"/>
                <a:gd name="connsiteY3" fmla="*/ 488912 h 746869"/>
                <a:gd name="connsiteX4" fmla="*/ 96252 w 421586"/>
                <a:gd name="connsiteY4" fmla="*/ 467736 h 746869"/>
                <a:gd name="connsiteX5" fmla="*/ 196355 w 421586"/>
                <a:gd name="connsiteY5" fmla="*/ 496612 h 746869"/>
                <a:gd name="connsiteX6" fmla="*/ 236781 w 421586"/>
                <a:gd name="connsiteY6" fmla="*/ 546663 h 746869"/>
                <a:gd name="connsiteX7" fmla="*/ 290683 w 421586"/>
                <a:gd name="connsiteY7" fmla="*/ 581314 h 746869"/>
                <a:gd name="connsiteX8" fmla="*/ 311858 w 421586"/>
                <a:gd name="connsiteY8" fmla="*/ 625591 h 746869"/>
                <a:gd name="connsiteX9" fmla="*/ 279132 w 421586"/>
                <a:gd name="connsiteY9" fmla="*/ 696818 h 746869"/>
                <a:gd name="connsiteX10" fmla="*/ 269507 w 421586"/>
                <a:gd name="connsiteY10" fmla="*/ 746869 h 746869"/>
                <a:gd name="connsiteX11" fmla="*/ 375385 w 421586"/>
                <a:gd name="connsiteY11" fmla="*/ 729543 h 746869"/>
                <a:gd name="connsiteX12" fmla="*/ 421586 w 421586"/>
                <a:gd name="connsiteY12" fmla="*/ 650616 h 746869"/>
                <a:gd name="connsiteX13" fmla="*/ 400411 w 421586"/>
                <a:gd name="connsiteY13" fmla="*/ 577464 h 746869"/>
                <a:gd name="connsiteX14" fmla="*/ 344584 w 421586"/>
                <a:gd name="connsiteY14" fmla="*/ 402285 h 746869"/>
                <a:gd name="connsiteX15" fmla="*/ 336884 w 421586"/>
                <a:gd name="connsiteY15" fmla="*/ 275231 h 746869"/>
                <a:gd name="connsiteX16" fmla="*/ 358535 w 421586"/>
                <a:gd name="connsiteY16" fmla="*/ 178744 h 746869"/>
                <a:gd name="connsiteX17" fmla="*/ 391322 w 421586"/>
                <a:gd name="connsiteY17" fmla="*/ 78904 h 746869"/>
                <a:gd name="connsiteX18" fmla="*/ 316777 w 421586"/>
                <a:gd name="connsiteY18" fmla="*/ 52513 h 746869"/>
                <a:gd name="connsiteX19" fmla="*/ 275197 w 421586"/>
                <a:gd name="connsiteY19" fmla="*/ 0 h 746869"/>
                <a:gd name="connsiteX0" fmla="*/ 275197 w 421586"/>
                <a:gd name="connsiteY0" fmla="*/ 0 h 746869"/>
                <a:gd name="connsiteX1" fmla="*/ 82777 w 421586"/>
                <a:gd name="connsiteY1" fmla="*/ 294482 h 746869"/>
                <a:gd name="connsiteX2" fmla="*/ 21175 w 421586"/>
                <a:gd name="connsiteY2" fmla="*/ 404210 h 746869"/>
                <a:gd name="connsiteX3" fmla="*/ 0 w 421586"/>
                <a:gd name="connsiteY3" fmla="*/ 488912 h 746869"/>
                <a:gd name="connsiteX4" fmla="*/ 96252 w 421586"/>
                <a:gd name="connsiteY4" fmla="*/ 467736 h 746869"/>
                <a:gd name="connsiteX5" fmla="*/ 196355 w 421586"/>
                <a:gd name="connsiteY5" fmla="*/ 496612 h 746869"/>
                <a:gd name="connsiteX6" fmla="*/ 236781 w 421586"/>
                <a:gd name="connsiteY6" fmla="*/ 546663 h 746869"/>
                <a:gd name="connsiteX7" fmla="*/ 290683 w 421586"/>
                <a:gd name="connsiteY7" fmla="*/ 581314 h 746869"/>
                <a:gd name="connsiteX8" fmla="*/ 311858 w 421586"/>
                <a:gd name="connsiteY8" fmla="*/ 625591 h 746869"/>
                <a:gd name="connsiteX9" fmla="*/ 279132 w 421586"/>
                <a:gd name="connsiteY9" fmla="*/ 696818 h 746869"/>
                <a:gd name="connsiteX10" fmla="*/ 269507 w 421586"/>
                <a:gd name="connsiteY10" fmla="*/ 746869 h 746869"/>
                <a:gd name="connsiteX11" fmla="*/ 375385 w 421586"/>
                <a:gd name="connsiteY11" fmla="*/ 729543 h 746869"/>
                <a:gd name="connsiteX12" fmla="*/ 421586 w 421586"/>
                <a:gd name="connsiteY12" fmla="*/ 650616 h 746869"/>
                <a:gd name="connsiteX13" fmla="*/ 400411 w 421586"/>
                <a:gd name="connsiteY13" fmla="*/ 577464 h 746869"/>
                <a:gd name="connsiteX14" fmla="*/ 344584 w 421586"/>
                <a:gd name="connsiteY14" fmla="*/ 402285 h 746869"/>
                <a:gd name="connsiteX15" fmla="*/ 359956 w 421586"/>
                <a:gd name="connsiteY15" fmla="*/ 316519 h 746869"/>
                <a:gd name="connsiteX16" fmla="*/ 358535 w 421586"/>
                <a:gd name="connsiteY16" fmla="*/ 178744 h 746869"/>
                <a:gd name="connsiteX17" fmla="*/ 391322 w 421586"/>
                <a:gd name="connsiteY17" fmla="*/ 78904 h 746869"/>
                <a:gd name="connsiteX18" fmla="*/ 316777 w 421586"/>
                <a:gd name="connsiteY18" fmla="*/ 52513 h 746869"/>
                <a:gd name="connsiteX19" fmla="*/ 275197 w 421586"/>
                <a:gd name="connsiteY19" fmla="*/ 0 h 746869"/>
                <a:gd name="connsiteX0" fmla="*/ 275197 w 421586"/>
                <a:gd name="connsiteY0" fmla="*/ 0 h 746869"/>
                <a:gd name="connsiteX1" fmla="*/ 82777 w 421586"/>
                <a:gd name="connsiteY1" fmla="*/ 294482 h 746869"/>
                <a:gd name="connsiteX2" fmla="*/ 21175 w 421586"/>
                <a:gd name="connsiteY2" fmla="*/ 404210 h 746869"/>
                <a:gd name="connsiteX3" fmla="*/ 0 w 421586"/>
                <a:gd name="connsiteY3" fmla="*/ 488912 h 746869"/>
                <a:gd name="connsiteX4" fmla="*/ 96252 w 421586"/>
                <a:gd name="connsiteY4" fmla="*/ 467736 h 746869"/>
                <a:gd name="connsiteX5" fmla="*/ 196355 w 421586"/>
                <a:gd name="connsiteY5" fmla="*/ 496612 h 746869"/>
                <a:gd name="connsiteX6" fmla="*/ 236781 w 421586"/>
                <a:gd name="connsiteY6" fmla="*/ 546663 h 746869"/>
                <a:gd name="connsiteX7" fmla="*/ 290683 w 421586"/>
                <a:gd name="connsiteY7" fmla="*/ 581314 h 746869"/>
                <a:gd name="connsiteX8" fmla="*/ 311858 w 421586"/>
                <a:gd name="connsiteY8" fmla="*/ 625591 h 746869"/>
                <a:gd name="connsiteX9" fmla="*/ 279132 w 421586"/>
                <a:gd name="connsiteY9" fmla="*/ 696818 h 746869"/>
                <a:gd name="connsiteX10" fmla="*/ 269507 w 421586"/>
                <a:gd name="connsiteY10" fmla="*/ 746869 h 746869"/>
                <a:gd name="connsiteX11" fmla="*/ 375385 w 421586"/>
                <a:gd name="connsiteY11" fmla="*/ 729543 h 746869"/>
                <a:gd name="connsiteX12" fmla="*/ 421586 w 421586"/>
                <a:gd name="connsiteY12" fmla="*/ 650616 h 746869"/>
                <a:gd name="connsiteX13" fmla="*/ 400411 w 421586"/>
                <a:gd name="connsiteY13" fmla="*/ 577464 h 746869"/>
                <a:gd name="connsiteX14" fmla="*/ 387086 w 421586"/>
                <a:gd name="connsiteY14" fmla="*/ 422928 h 746869"/>
                <a:gd name="connsiteX15" fmla="*/ 359956 w 421586"/>
                <a:gd name="connsiteY15" fmla="*/ 316519 h 746869"/>
                <a:gd name="connsiteX16" fmla="*/ 358535 w 421586"/>
                <a:gd name="connsiteY16" fmla="*/ 178744 h 746869"/>
                <a:gd name="connsiteX17" fmla="*/ 391322 w 421586"/>
                <a:gd name="connsiteY17" fmla="*/ 78904 h 746869"/>
                <a:gd name="connsiteX18" fmla="*/ 316777 w 421586"/>
                <a:gd name="connsiteY18" fmla="*/ 52513 h 746869"/>
                <a:gd name="connsiteX19" fmla="*/ 275197 w 421586"/>
                <a:gd name="connsiteY19" fmla="*/ 0 h 746869"/>
                <a:gd name="connsiteX0" fmla="*/ 275197 w 421586"/>
                <a:gd name="connsiteY0" fmla="*/ 0 h 746869"/>
                <a:gd name="connsiteX1" fmla="*/ 82777 w 421586"/>
                <a:gd name="connsiteY1" fmla="*/ 294482 h 746869"/>
                <a:gd name="connsiteX2" fmla="*/ 21175 w 421586"/>
                <a:gd name="connsiteY2" fmla="*/ 404210 h 746869"/>
                <a:gd name="connsiteX3" fmla="*/ 0 w 421586"/>
                <a:gd name="connsiteY3" fmla="*/ 488912 h 746869"/>
                <a:gd name="connsiteX4" fmla="*/ 96252 w 421586"/>
                <a:gd name="connsiteY4" fmla="*/ 467736 h 746869"/>
                <a:gd name="connsiteX5" fmla="*/ 196355 w 421586"/>
                <a:gd name="connsiteY5" fmla="*/ 496612 h 746869"/>
                <a:gd name="connsiteX6" fmla="*/ 236781 w 421586"/>
                <a:gd name="connsiteY6" fmla="*/ 546663 h 746869"/>
                <a:gd name="connsiteX7" fmla="*/ 290683 w 421586"/>
                <a:gd name="connsiteY7" fmla="*/ 581314 h 746869"/>
                <a:gd name="connsiteX8" fmla="*/ 311858 w 421586"/>
                <a:gd name="connsiteY8" fmla="*/ 625591 h 746869"/>
                <a:gd name="connsiteX9" fmla="*/ 279132 w 421586"/>
                <a:gd name="connsiteY9" fmla="*/ 696818 h 746869"/>
                <a:gd name="connsiteX10" fmla="*/ 269507 w 421586"/>
                <a:gd name="connsiteY10" fmla="*/ 746869 h 746869"/>
                <a:gd name="connsiteX11" fmla="*/ 375385 w 421586"/>
                <a:gd name="connsiteY11" fmla="*/ 729543 h 746869"/>
                <a:gd name="connsiteX12" fmla="*/ 421586 w 421586"/>
                <a:gd name="connsiteY12" fmla="*/ 650616 h 746869"/>
                <a:gd name="connsiteX13" fmla="*/ 329979 w 421586"/>
                <a:gd name="connsiteY13" fmla="*/ 525247 h 746869"/>
                <a:gd name="connsiteX14" fmla="*/ 387086 w 421586"/>
                <a:gd name="connsiteY14" fmla="*/ 422928 h 746869"/>
                <a:gd name="connsiteX15" fmla="*/ 359956 w 421586"/>
                <a:gd name="connsiteY15" fmla="*/ 316519 h 746869"/>
                <a:gd name="connsiteX16" fmla="*/ 358535 w 421586"/>
                <a:gd name="connsiteY16" fmla="*/ 178744 h 746869"/>
                <a:gd name="connsiteX17" fmla="*/ 391322 w 421586"/>
                <a:gd name="connsiteY17" fmla="*/ 78904 h 746869"/>
                <a:gd name="connsiteX18" fmla="*/ 316777 w 421586"/>
                <a:gd name="connsiteY18" fmla="*/ 52513 h 746869"/>
                <a:gd name="connsiteX19" fmla="*/ 275197 w 421586"/>
                <a:gd name="connsiteY19" fmla="*/ 0 h 746869"/>
                <a:gd name="connsiteX0" fmla="*/ 275197 w 391322"/>
                <a:gd name="connsiteY0" fmla="*/ 0 h 746869"/>
                <a:gd name="connsiteX1" fmla="*/ 82777 w 391322"/>
                <a:gd name="connsiteY1" fmla="*/ 294482 h 746869"/>
                <a:gd name="connsiteX2" fmla="*/ 21175 w 391322"/>
                <a:gd name="connsiteY2" fmla="*/ 404210 h 746869"/>
                <a:gd name="connsiteX3" fmla="*/ 0 w 391322"/>
                <a:gd name="connsiteY3" fmla="*/ 488912 h 746869"/>
                <a:gd name="connsiteX4" fmla="*/ 96252 w 391322"/>
                <a:gd name="connsiteY4" fmla="*/ 467736 h 746869"/>
                <a:gd name="connsiteX5" fmla="*/ 196355 w 391322"/>
                <a:gd name="connsiteY5" fmla="*/ 496612 h 746869"/>
                <a:gd name="connsiteX6" fmla="*/ 236781 w 391322"/>
                <a:gd name="connsiteY6" fmla="*/ 546663 h 746869"/>
                <a:gd name="connsiteX7" fmla="*/ 290683 w 391322"/>
                <a:gd name="connsiteY7" fmla="*/ 581314 h 746869"/>
                <a:gd name="connsiteX8" fmla="*/ 311858 w 391322"/>
                <a:gd name="connsiteY8" fmla="*/ 625591 h 746869"/>
                <a:gd name="connsiteX9" fmla="*/ 279132 w 391322"/>
                <a:gd name="connsiteY9" fmla="*/ 696818 h 746869"/>
                <a:gd name="connsiteX10" fmla="*/ 269507 w 391322"/>
                <a:gd name="connsiteY10" fmla="*/ 746869 h 746869"/>
                <a:gd name="connsiteX11" fmla="*/ 375385 w 391322"/>
                <a:gd name="connsiteY11" fmla="*/ 729543 h 746869"/>
                <a:gd name="connsiteX12" fmla="*/ 343868 w 391322"/>
                <a:gd name="connsiteY12" fmla="*/ 595970 h 746869"/>
                <a:gd name="connsiteX13" fmla="*/ 329979 w 391322"/>
                <a:gd name="connsiteY13" fmla="*/ 525247 h 746869"/>
                <a:gd name="connsiteX14" fmla="*/ 387086 w 391322"/>
                <a:gd name="connsiteY14" fmla="*/ 422928 h 746869"/>
                <a:gd name="connsiteX15" fmla="*/ 359956 w 391322"/>
                <a:gd name="connsiteY15" fmla="*/ 316519 h 746869"/>
                <a:gd name="connsiteX16" fmla="*/ 358535 w 391322"/>
                <a:gd name="connsiteY16" fmla="*/ 178744 h 746869"/>
                <a:gd name="connsiteX17" fmla="*/ 391322 w 391322"/>
                <a:gd name="connsiteY17" fmla="*/ 78904 h 746869"/>
                <a:gd name="connsiteX18" fmla="*/ 316777 w 391322"/>
                <a:gd name="connsiteY18" fmla="*/ 52513 h 746869"/>
                <a:gd name="connsiteX19" fmla="*/ 275197 w 391322"/>
                <a:gd name="connsiteY19" fmla="*/ 0 h 746869"/>
                <a:gd name="connsiteX0" fmla="*/ 275197 w 391322"/>
                <a:gd name="connsiteY0" fmla="*/ 0 h 746869"/>
                <a:gd name="connsiteX1" fmla="*/ 82777 w 391322"/>
                <a:gd name="connsiteY1" fmla="*/ 294482 h 746869"/>
                <a:gd name="connsiteX2" fmla="*/ 21175 w 391322"/>
                <a:gd name="connsiteY2" fmla="*/ 404210 h 746869"/>
                <a:gd name="connsiteX3" fmla="*/ 0 w 391322"/>
                <a:gd name="connsiteY3" fmla="*/ 488912 h 746869"/>
                <a:gd name="connsiteX4" fmla="*/ 96252 w 391322"/>
                <a:gd name="connsiteY4" fmla="*/ 467736 h 746869"/>
                <a:gd name="connsiteX5" fmla="*/ 196355 w 391322"/>
                <a:gd name="connsiteY5" fmla="*/ 496612 h 746869"/>
                <a:gd name="connsiteX6" fmla="*/ 236781 w 391322"/>
                <a:gd name="connsiteY6" fmla="*/ 546663 h 746869"/>
                <a:gd name="connsiteX7" fmla="*/ 290683 w 391322"/>
                <a:gd name="connsiteY7" fmla="*/ 581314 h 746869"/>
                <a:gd name="connsiteX8" fmla="*/ 311858 w 391322"/>
                <a:gd name="connsiteY8" fmla="*/ 625591 h 746869"/>
                <a:gd name="connsiteX9" fmla="*/ 279132 w 391322"/>
                <a:gd name="connsiteY9" fmla="*/ 696818 h 746869"/>
                <a:gd name="connsiteX10" fmla="*/ 269507 w 391322"/>
                <a:gd name="connsiteY10" fmla="*/ 746869 h 746869"/>
                <a:gd name="connsiteX11" fmla="*/ 375385 w 391322"/>
                <a:gd name="connsiteY11" fmla="*/ 729543 h 746869"/>
                <a:gd name="connsiteX12" fmla="*/ 329979 w 391322"/>
                <a:gd name="connsiteY12" fmla="*/ 525247 h 746869"/>
                <a:gd name="connsiteX13" fmla="*/ 387086 w 391322"/>
                <a:gd name="connsiteY13" fmla="*/ 422928 h 746869"/>
                <a:gd name="connsiteX14" fmla="*/ 359956 w 391322"/>
                <a:gd name="connsiteY14" fmla="*/ 316519 h 746869"/>
                <a:gd name="connsiteX15" fmla="*/ 358535 w 391322"/>
                <a:gd name="connsiteY15" fmla="*/ 178744 h 746869"/>
                <a:gd name="connsiteX16" fmla="*/ 391322 w 391322"/>
                <a:gd name="connsiteY16" fmla="*/ 78904 h 746869"/>
                <a:gd name="connsiteX17" fmla="*/ 316777 w 391322"/>
                <a:gd name="connsiteY17" fmla="*/ 52513 h 746869"/>
                <a:gd name="connsiteX18" fmla="*/ 275197 w 391322"/>
                <a:gd name="connsiteY18" fmla="*/ 0 h 746869"/>
                <a:gd name="connsiteX0" fmla="*/ 275197 w 391322"/>
                <a:gd name="connsiteY0" fmla="*/ 0 h 746869"/>
                <a:gd name="connsiteX1" fmla="*/ 82777 w 391322"/>
                <a:gd name="connsiteY1" fmla="*/ 294482 h 746869"/>
                <a:gd name="connsiteX2" fmla="*/ 21175 w 391322"/>
                <a:gd name="connsiteY2" fmla="*/ 404210 h 746869"/>
                <a:gd name="connsiteX3" fmla="*/ 0 w 391322"/>
                <a:gd name="connsiteY3" fmla="*/ 488912 h 746869"/>
                <a:gd name="connsiteX4" fmla="*/ 96252 w 391322"/>
                <a:gd name="connsiteY4" fmla="*/ 467736 h 746869"/>
                <a:gd name="connsiteX5" fmla="*/ 196355 w 391322"/>
                <a:gd name="connsiteY5" fmla="*/ 496612 h 746869"/>
                <a:gd name="connsiteX6" fmla="*/ 236781 w 391322"/>
                <a:gd name="connsiteY6" fmla="*/ 546663 h 746869"/>
                <a:gd name="connsiteX7" fmla="*/ 290683 w 391322"/>
                <a:gd name="connsiteY7" fmla="*/ 581314 h 746869"/>
                <a:gd name="connsiteX8" fmla="*/ 311858 w 391322"/>
                <a:gd name="connsiteY8" fmla="*/ 625591 h 746869"/>
                <a:gd name="connsiteX9" fmla="*/ 279132 w 391322"/>
                <a:gd name="connsiteY9" fmla="*/ 696818 h 746869"/>
                <a:gd name="connsiteX10" fmla="*/ 269507 w 391322"/>
                <a:gd name="connsiteY10" fmla="*/ 746869 h 746869"/>
                <a:gd name="connsiteX11" fmla="*/ 298881 w 391322"/>
                <a:gd name="connsiteY11" fmla="*/ 445387 h 746869"/>
                <a:gd name="connsiteX12" fmla="*/ 329979 w 391322"/>
                <a:gd name="connsiteY12" fmla="*/ 525247 h 746869"/>
                <a:gd name="connsiteX13" fmla="*/ 387086 w 391322"/>
                <a:gd name="connsiteY13" fmla="*/ 422928 h 746869"/>
                <a:gd name="connsiteX14" fmla="*/ 359956 w 391322"/>
                <a:gd name="connsiteY14" fmla="*/ 316519 h 746869"/>
                <a:gd name="connsiteX15" fmla="*/ 358535 w 391322"/>
                <a:gd name="connsiteY15" fmla="*/ 178744 h 746869"/>
                <a:gd name="connsiteX16" fmla="*/ 391322 w 391322"/>
                <a:gd name="connsiteY16" fmla="*/ 78904 h 746869"/>
                <a:gd name="connsiteX17" fmla="*/ 316777 w 391322"/>
                <a:gd name="connsiteY17" fmla="*/ 52513 h 746869"/>
                <a:gd name="connsiteX18" fmla="*/ 275197 w 391322"/>
                <a:gd name="connsiteY18" fmla="*/ 0 h 746869"/>
                <a:gd name="connsiteX0" fmla="*/ 275197 w 391322"/>
                <a:gd name="connsiteY0" fmla="*/ 0 h 746869"/>
                <a:gd name="connsiteX1" fmla="*/ 82777 w 391322"/>
                <a:gd name="connsiteY1" fmla="*/ 294482 h 746869"/>
                <a:gd name="connsiteX2" fmla="*/ 21175 w 391322"/>
                <a:gd name="connsiteY2" fmla="*/ 404210 h 746869"/>
                <a:gd name="connsiteX3" fmla="*/ 0 w 391322"/>
                <a:gd name="connsiteY3" fmla="*/ 488912 h 746869"/>
                <a:gd name="connsiteX4" fmla="*/ 96252 w 391322"/>
                <a:gd name="connsiteY4" fmla="*/ 467736 h 746869"/>
                <a:gd name="connsiteX5" fmla="*/ 196355 w 391322"/>
                <a:gd name="connsiteY5" fmla="*/ 496612 h 746869"/>
                <a:gd name="connsiteX6" fmla="*/ 236781 w 391322"/>
                <a:gd name="connsiteY6" fmla="*/ 546663 h 746869"/>
                <a:gd name="connsiteX7" fmla="*/ 290683 w 391322"/>
                <a:gd name="connsiteY7" fmla="*/ 581314 h 746869"/>
                <a:gd name="connsiteX8" fmla="*/ 234140 w 391322"/>
                <a:gd name="connsiteY8" fmla="*/ 448297 h 746869"/>
                <a:gd name="connsiteX9" fmla="*/ 279132 w 391322"/>
                <a:gd name="connsiteY9" fmla="*/ 696818 h 746869"/>
                <a:gd name="connsiteX10" fmla="*/ 269507 w 391322"/>
                <a:gd name="connsiteY10" fmla="*/ 746869 h 746869"/>
                <a:gd name="connsiteX11" fmla="*/ 298881 w 391322"/>
                <a:gd name="connsiteY11" fmla="*/ 445387 h 746869"/>
                <a:gd name="connsiteX12" fmla="*/ 329979 w 391322"/>
                <a:gd name="connsiteY12" fmla="*/ 525247 h 746869"/>
                <a:gd name="connsiteX13" fmla="*/ 387086 w 391322"/>
                <a:gd name="connsiteY13" fmla="*/ 422928 h 746869"/>
                <a:gd name="connsiteX14" fmla="*/ 359956 w 391322"/>
                <a:gd name="connsiteY14" fmla="*/ 316519 h 746869"/>
                <a:gd name="connsiteX15" fmla="*/ 358535 w 391322"/>
                <a:gd name="connsiteY15" fmla="*/ 178744 h 746869"/>
                <a:gd name="connsiteX16" fmla="*/ 391322 w 391322"/>
                <a:gd name="connsiteY16" fmla="*/ 78904 h 746869"/>
                <a:gd name="connsiteX17" fmla="*/ 316777 w 391322"/>
                <a:gd name="connsiteY17" fmla="*/ 52513 h 746869"/>
                <a:gd name="connsiteX18" fmla="*/ 275197 w 391322"/>
                <a:gd name="connsiteY18" fmla="*/ 0 h 746869"/>
                <a:gd name="connsiteX0" fmla="*/ 275197 w 391322"/>
                <a:gd name="connsiteY0" fmla="*/ 0 h 696818"/>
                <a:gd name="connsiteX1" fmla="*/ 82777 w 391322"/>
                <a:gd name="connsiteY1" fmla="*/ 294482 h 696818"/>
                <a:gd name="connsiteX2" fmla="*/ 21175 w 391322"/>
                <a:gd name="connsiteY2" fmla="*/ 404210 h 696818"/>
                <a:gd name="connsiteX3" fmla="*/ 0 w 391322"/>
                <a:gd name="connsiteY3" fmla="*/ 488912 h 696818"/>
                <a:gd name="connsiteX4" fmla="*/ 96252 w 391322"/>
                <a:gd name="connsiteY4" fmla="*/ 467736 h 696818"/>
                <a:gd name="connsiteX5" fmla="*/ 196355 w 391322"/>
                <a:gd name="connsiteY5" fmla="*/ 496612 h 696818"/>
                <a:gd name="connsiteX6" fmla="*/ 236781 w 391322"/>
                <a:gd name="connsiteY6" fmla="*/ 546663 h 696818"/>
                <a:gd name="connsiteX7" fmla="*/ 290683 w 391322"/>
                <a:gd name="connsiteY7" fmla="*/ 581314 h 696818"/>
                <a:gd name="connsiteX8" fmla="*/ 234140 w 391322"/>
                <a:gd name="connsiteY8" fmla="*/ 448297 h 696818"/>
                <a:gd name="connsiteX9" fmla="*/ 279132 w 391322"/>
                <a:gd name="connsiteY9" fmla="*/ 696818 h 696818"/>
                <a:gd name="connsiteX10" fmla="*/ 298881 w 391322"/>
                <a:gd name="connsiteY10" fmla="*/ 445387 h 696818"/>
                <a:gd name="connsiteX11" fmla="*/ 329979 w 391322"/>
                <a:gd name="connsiteY11" fmla="*/ 525247 h 696818"/>
                <a:gd name="connsiteX12" fmla="*/ 387086 w 391322"/>
                <a:gd name="connsiteY12" fmla="*/ 422928 h 696818"/>
                <a:gd name="connsiteX13" fmla="*/ 359956 w 391322"/>
                <a:gd name="connsiteY13" fmla="*/ 316519 h 696818"/>
                <a:gd name="connsiteX14" fmla="*/ 358535 w 391322"/>
                <a:gd name="connsiteY14" fmla="*/ 178744 h 696818"/>
                <a:gd name="connsiteX15" fmla="*/ 391322 w 391322"/>
                <a:gd name="connsiteY15" fmla="*/ 78904 h 696818"/>
                <a:gd name="connsiteX16" fmla="*/ 316777 w 391322"/>
                <a:gd name="connsiteY16" fmla="*/ 52513 h 696818"/>
                <a:gd name="connsiteX17" fmla="*/ 275197 w 391322"/>
                <a:gd name="connsiteY17" fmla="*/ 0 h 696818"/>
                <a:gd name="connsiteX0" fmla="*/ 275197 w 391322"/>
                <a:gd name="connsiteY0" fmla="*/ 0 h 581314"/>
                <a:gd name="connsiteX1" fmla="*/ 82777 w 391322"/>
                <a:gd name="connsiteY1" fmla="*/ 294482 h 581314"/>
                <a:gd name="connsiteX2" fmla="*/ 21175 w 391322"/>
                <a:gd name="connsiteY2" fmla="*/ 404210 h 581314"/>
                <a:gd name="connsiteX3" fmla="*/ 0 w 391322"/>
                <a:gd name="connsiteY3" fmla="*/ 488912 h 581314"/>
                <a:gd name="connsiteX4" fmla="*/ 96252 w 391322"/>
                <a:gd name="connsiteY4" fmla="*/ 467736 h 581314"/>
                <a:gd name="connsiteX5" fmla="*/ 196355 w 391322"/>
                <a:gd name="connsiteY5" fmla="*/ 496612 h 581314"/>
                <a:gd name="connsiteX6" fmla="*/ 236781 w 391322"/>
                <a:gd name="connsiteY6" fmla="*/ 546663 h 581314"/>
                <a:gd name="connsiteX7" fmla="*/ 290683 w 391322"/>
                <a:gd name="connsiteY7" fmla="*/ 581314 h 581314"/>
                <a:gd name="connsiteX8" fmla="*/ 234140 w 391322"/>
                <a:gd name="connsiteY8" fmla="*/ 448297 h 581314"/>
                <a:gd name="connsiteX9" fmla="*/ 298881 w 391322"/>
                <a:gd name="connsiteY9" fmla="*/ 445387 h 581314"/>
                <a:gd name="connsiteX10" fmla="*/ 329979 w 391322"/>
                <a:gd name="connsiteY10" fmla="*/ 525247 h 581314"/>
                <a:gd name="connsiteX11" fmla="*/ 387086 w 391322"/>
                <a:gd name="connsiteY11" fmla="*/ 422928 h 581314"/>
                <a:gd name="connsiteX12" fmla="*/ 359956 w 391322"/>
                <a:gd name="connsiteY12" fmla="*/ 316519 h 581314"/>
                <a:gd name="connsiteX13" fmla="*/ 358535 w 391322"/>
                <a:gd name="connsiteY13" fmla="*/ 178744 h 581314"/>
                <a:gd name="connsiteX14" fmla="*/ 391322 w 391322"/>
                <a:gd name="connsiteY14" fmla="*/ 78904 h 581314"/>
                <a:gd name="connsiteX15" fmla="*/ 316777 w 391322"/>
                <a:gd name="connsiteY15" fmla="*/ 52513 h 581314"/>
                <a:gd name="connsiteX16" fmla="*/ 275197 w 391322"/>
                <a:gd name="connsiteY16" fmla="*/ 0 h 581314"/>
                <a:gd name="connsiteX0" fmla="*/ 275197 w 391322"/>
                <a:gd name="connsiteY0" fmla="*/ 0 h 546663"/>
                <a:gd name="connsiteX1" fmla="*/ 82777 w 391322"/>
                <a:gd name="connsiteY1" fmla="*/ 294482 h 546663"/>
                <a:gd name="connsiteX2" fmla="*/ 21175 w 391322"/>
                <a:gd name="connsiteY2" fmla="*/ 404210 h 546663"/>
                <a:gd name="connsiteX3" fmla="*/ 0 w 391322"/>
                <a:gd name="connsiteY3" fmla="*/ 488912 h 546663"/>
                <a:gd name="connsiteX4" fmla="*/ 96252 w 391322"/>
                <a:gd name="connsiteY4" fmla="*/ 467736 h 546663"/>
                <a:gd name="connsiteX5" fmla="*/ 196355 w 391322"/>
                <a:gd name="connsiteY5" fmla="*/ 496612 h 546663"/>
                <a:gd name="connsiteX6" fmla="*/ 236781 w 391322"/>
                <a:gd name="connsiteY6" fmla="*/ 546663 h 546663"/>
                <a:gd name="connsiteX7" fmla="*/ 234140 w 391322"/>
                <a:gd name="connsiteY7" fmla="*/ 448297 h 546663"/>
                <a:gd name="connsiteX8" fmla="*/ 298881 w 391322"/>
                <a:gd name="connsiteY8" fmla="*/ 445387 h 546663"/>
                <a:gd name="connsiteX9" fmla="*/ 329979 w 391322"/>
                <a:gd name="connsiteY9" fmla="*/ 525247 h 546663"/>
                <a:gd name="connsiteX10" fmla="*/ 387086 w 391322"/>
                <a:gd name="connsiteY10" fmla="*/ 422928 h 546663"/>
                <a:gd name="connsiteX11" fmla="*/ 359956 w 391322"/>
                <a:gd name="connsiteY11" fmla="*/ 316519 h 546663"/>
                <a:gd name="connsiteX12" fmla="*/ 358535 w 391322"/>
                <a:gd name="connsiteY12" fmla="*/ 178744 h 546663"/>
                <a:gd name="connsiteX13" fmla="*/ 391322 w 391322"/>
                <a:gd name="connsiteY13" fmla="*/ 78904 h 546663"/>
                <a:gd name="connsiteX14" fmla="*/ 316777 w 391322"/>
                <a:gd name="connsiteY14" fmla="*/ 52513 h 546663"/>
                <a:gd name="connsiteX15" fmla="*/ 275197 w 391322"/>
                <a:gd name="connsiteY15" fmla="*/ 0 h 546663"/>
                <a:gd name="connsiteX0" fmla="*/ 275197 w 399196"/>
                <a:gd name="connsiteY0" fmla="*/ 0 h 546663"/>
                <a:gd name="connsiteX1" fmla="*/ 82777 w 399196"/>
                <a:gd name="connsiteY1" fmla="*/ 294482 h 546663"/>
                <a:gd name="connsiteX2" fmla="*/ 21175 w 399196"/>
                <a:gd name="connsiteY2" fmla="*/ 404210 h 546663"/>
                <a:gd name="connsiteX3" fmla="*/ 0 w 399196"/>
                <a:gd name="connsiteY3" fmla="*/ 488912 h 546663"/>
                <a:gd name="connsiteX4" fmla="*/ 96252 w 399196"/>
                <a:gd name="connsiteY4" fmla="*/ 467736 h 546663"/>
                <a:gd name="connsiteX5" fmla="*/ 196355 w 399196"/>
                <a:gd name="connsiteY5" fmla="*/ 496612 h 546663"/>
                <a:gd name="connsiteX6" fmla="*/ 236781 w 399196"/>
                <a:gd name="connsiteY6" fmla="*/ 546663 h 546663"/>
                <a:gd name="connsiteX7" fmla="*/ 234140 w 399196"/>
                <a:gd name="connsiteY7" fmla="*/ 448297 h 546663"/>
                <a:gd name="connsiteX8" fmla="*/ 298881 w 399196"/>
                <a:gd name="connsiteY8" fmla="*/ 445387 h 546663"/>
                <a:gd name="connsiteX9" fmla="*/ 399196 w 399196"/>
                <a:gd name="connsiteY9" fmla="*/ 491245 h 546663"/>
                <a:gd name="connsiteX10" fmla="*/ 387086 w 399196"/>
                <a:gd name="connsiteY10" fmla="*/ 422928 h 546663"/>
                <a:gd name="connsiteX11" fmla="*/ 359956 w 399196"/>
                <a:gd name="connsiteY11" fmla="*/ 316519 h 546663"/>
                <a:gd name="connsiteX12" fmla="*/ 358535 w 399196"/>
                <a:gd name="connsiteY12" fmla="*/ 178744 h 546663"/>
                <a:gd name="connsiteX13" fmla="*/ 391322 w 399196"/>
                <a:gd name="connsiteY13" fmla="*/ 78904 h 546663"/>
                <a:gd name="connsiteX14" fmla="*/ 316777 w 399196"/>
                <a:gd name="connsiteY14" fmla="*/ 52513 h 546663"/>
                <a:gd name="connsiteX15" fmla="*/ 275197 w 399196"/>
                <a:gd name="connsiteY15" fmla="*/ 0 h 546663"/>
                <a:gd name="connsiteX0" fmla="*/ 275197 w 399196"/>
                <a:gd name="connsiteY0" fmla="*/ 0 h 546663"/>
                <a:gd name="connsiteX1" fmla="*/ 82777 w 399196"/>
                <a:gd name="connsiteY1" fmla="*/ 294482 h 546663"/>
                <a:gd name="connsiteX2" fmla="*/ 21175 w 399196"/>
                <a:gd name="connsiteY2" fmla="*/ 404210 h 546663"/>
                <a:gd name="connsiteX3" fmla="*/ 0 w 399196"/>
                <a:gd name="connsiteY3" fmla="*/ 488912 h 546663"/>
                <a:gd name="connsiteX4" fmla="*/ 96252 w 399196"/>
                <a:gd name="connsiteY4" fmla="*/ 467736 h 546663"/>
                <a:gd name="connsiteX5" fmla="*/ 196355 w 399196"/>
                <a:gd name="connsiteY5" fmla="*/ 496612 h 546663"/>
                <a:gd name="connsiteX6" fmla="*/ 236781 w 399196"/>
                <a:gd name="connsiteY6" fmla="*/ 546663 h 546663"/>
                <a:gd name="connsiteX7" fmla="*/ 234140 w 399196"/>
                <a:gd name="connsiteY7" fmla="*/ 448297 h 546663"/>
                <a:gd name="connsiteX8" fmla="*/ 330454 w 399196"/>
                <a:gd name="connsiteY8" fmla="*/ 510961 h 546663"/>
                <a:gd name="connsiteX9" fmla="*/ 399196 w 399196"/>
                <a:gd name="connsiteY9" fmla="*/ 491245 h 546663"/>
                <a:gd name="connsiteX10" fmla="*/ 387086 w 399196"/>
                <a:gd name="connsiteY10" fmla="*/ 422928 h 546663"/>
                <a:gd name="connsiteX11" fmla="*/ 359956 w 399196"/>
                <a:gd name="connsiteY11" fmla="*/ 316519 h 546663"/>
                <a:gd name="connsiteX12" fmla="*/ 358535 w 399196"/>
                <a:gd name="connsiteY12" fmla="*/ 178744 h 546663"/>
                <a:gd name="connsiteX13" fmla="*/ 391322 w 399196"/>
                <a:gd name="connsiteY13" fmla="*/ 78904 h 546663"/>
                <a:gd name="connsiteX14" fmla="*/ 316777 w 399196"/>
                <a:gd name="connsiteY14" fmla="*/ 52513 h 546663"/>
                <a:gd name="connsiteX15" fmla="*/ 275197 w 399196"/>
                <a:gd name="connsiteY15" fmla="*/ 0 h 546663"/>
                <a:gd name="connsiteX0" fmla="*/ 275197 w 399196"/>
                <a:gd name="connsiteY0" fmla="*/ 0 h 546663"/>
                <a:gd name="connsiteX1" fmla="*/ 82777 w 399196"/>
                <a:gd name="connsiteY1" fmla="*/ 294482 h 546663"/>
                <a:gd name="connsiteX2" fmla="*/ 21175 w 399196"/>
                <a:gd name="connsiteY2" fmla="*/ 404210 h 546663"/>
                <a:gd name="connsiteX3" fmla="*/ 0 w 399196"/>
                <a:gd name="connsiteY3" fmla="*/ 488912 h 546663"/>
                <a:gd name="connsiteX4" fmla="*/ 96252 w 399196"/>
                <a:gd name="connsiteY4" fmla="*/ 467736 h 546663"/>
                <a:gd name="connsiteX5" fmla="*/ 196355 w 399196"/>
                <a:gd name="connsiteY5" fmla="*/ 496612 h 546663"/>
                <a:gd name="connsiteX6" fmla="*/ 236781 w 399196"/>
                <a:gd name="connsiteY6" fmla="*/ 546663 h 546663"/>
                <a:gd name="connsiteX7" fmla="*/ 274213 w 399196"/>
                <a:gd name="connsiteY7" fmla="*/ 511442 h 546663"/>
                <a:gd name="connsiteX8" fmla="*/ 330454 w 399196"/>
                <a:gd name="connsiteY8" fmla="*/ 510961 h 546663"/>
                <a:gd name="connsiteX9" fmla="*/ 399196 w 399196"/>
                <a:gd name="connsiteY9" fmla="*/ 491245 h 546663"/>
                <a:gd name="connsiteX10" fmla="*/ 387086 w 399196"/>
                <a:gd name="connsiteY10" fmla="*/ 422928 h 546663"/>
                <a:gd name="connsiteX11" fmla="*/ 359956 w 399196"/>
                <a:gd name="connsiteY11" fmla="*/ 316519 h 546663"/>
                <a:gd name="connsiteX12" fmla="*/ 358535 w 399196"/>
                <a:gd name="connsiteY12" fmla="*/ 178744 h 546663"/>
                <a:gd name="connsiteX13" fmla="*/ 391322 w 399196"/>
                <a:gd name="connsiteY13" fmla="*/ 78904 h 546663"/>
                <a:gd name="connsiteX14" fmla="*/ 316777 w 399196"/>
                <a:gd name="connsiteY14" fmla="*/ 52513 h 546663"/>
                <a:gd name="connsiteX15" fmla="*/ 275197 w 399196"/>
                <a:gd name="connsiteY15" fmla="*/ 0 h 546663"/>
                <a:gd name="connsiteX0" fmla="*/ 275197 w 399196"/>
                <a:gd name="connsiteY0" fmla="*/ 0 h 515339"/>
                <a:gd name="connsiteX1" fmla="*/ 82777 w 399196"/>
                <a:gd name="connsiteY1" fmla="*/ 294482 h 515339"/>
                <a:gd name="connsiteX2" fmla="*/ 21175 w 399196"/>
                <a:gd name="connsiteY2" fmla="*/ 404210 h 515339"/>
                <a:gd name="connsiteX3" fmla="*/ 0 w 399196"/>
                <a:gd name="connsiteY3" fmla="*/ 488912 h 515339"/>
                <a:gd name="connsiteX4" fmla="*/ 96252 w 399196"/>
                <a:gd name="connsiteY4" fmla="*/ 467736 h 515339"/>
                <a:gd name="connsiteX5" fmla="*/ 196355 w 399196"/>
                <a:gd name="connsiteY5" fmla="*/ 496612 h 515339"/>
                <a:gd name="connsiteX6" fmla="*/ 214923 w 399196"/>
                <a:gd name="connsiteY6" fmla="*/ 391227 h 515339"/>
                <a:gd name="connsiteX7" fmla="*/ 274213 w 399196"/>
                <a:gd name="connsiteY7" fmla="*/ 511442 h 515339"/>
                <a:gd name="connsiteX8" fmla="*/ 330454 w 399196"/>
                <a:gd name="connsiteY8" fmla="*/ 510961 h 515339"/>
                <a:gd name="connsiteX9" fmla="*/ 399196 w 399196"/>
                <a:gd name="connsiteY9" fmla="*/ 491245 h 515339"/>
                <a:gd name="connsiteX10" fmla="*/ 387086 w 399196"/>
                <a:gd name="connsiteY10" fmla="*/ 422928 h 515339"/>
                <a:gd name="connsiteX11" fmla="*/ 359956 w 399196"/>
                <a:gd name="connsiteY11" fmla="*/ 316519 h 515339"/>
                <a:gd name="connsiteX12" fmla="*/ 358535 w 399196"/>
                <a:gd name="connsiteY12" fmla="*/ 178744 h 515339"/>
                <a:gd name="connsiteX13" fmla="*/ 391322 w 399196"/>
                <a:gd name="connsiteY13" fmla="*/ 78904 h 515339"/>
                <a:gd name="connsiteX14" fmla="*/ 316777 w 399196"/>
                <a:gd name="connsiteY14" fmla="*/ 52513 h 515339"/>
                <a:gd name="connsiteX15" fmla="*/ 275197 w 399196"/>
                <a:gd name="connsiteY15" fmla="*/ 0 h 515339"/>
                <a:gd name="connsiteX0" fmla="*/ 275197 w 399196"/>
                <a:gd name="connsiteY0" fmla="*/ 0 h 515339"/>
                <a:gd name="connsiteX1" fmla="*/ 82777 w 399196"/>
                <a:gd name="connsiteY1" fmla="*/ 294482 h 515339"/>
                <a:gd name="connsiteX2" fmla="*/ 21175 w 399196"/>
                <a:gd name="connsiteY2" fmla="*/ 404210 h 515339"/>
                <a:gd name="connsiteX3" fmla="*/ 0 w 399196"/>
                <a:gd name="connsiteY3" fmla="*/ 488912 h 515339"/>
                <a:gd name="connsiteX4" fmla="*/ 96252 w 399196"/>
                <a:gd name="connsiteY4" fmla="*/ 467736 h 515339"/>
                <a:gd name="connsiteX5" fmla="*/ 165997 w 399196"/>
                <a:gd name="connsiteY5" fmla="*/ 404322 h 515339"/>
                <a:gd name="connsiteX6" fmla="*/ 214923 w 399196"/>
                <a:gd name="connsiteY6" fmla="*/ 391227 h 515339"/>
                <a:gd name="connsiteX7" fmla="*/ 274213 w 399196"/>
                <a:gd name="connsiteY7" fmla="*/ 511442 h 515339"/>
                <a:gd name="connsiteX8" fmla="*/ 330454 w 399196"/>
                <a:gd name="connsiteY8" fmla="*/ 510961 h 515339"/>
                <a:gd name="connsiteX9" fmla="*/ 399196 w 399196"/>
                <a:gd name="connsiteY9" fmla="*/ 491245 h 515339"/>
                <a:gd name="connsiteX10" fmla="*/ 387086 w 399196"/>
                <a:gd name="connsiteY10" fmla="*/ 422928 h 515339"/>
                <a:gd name="connsiteX11" fmla="*/ 359956 w 399196"/>
                <a:gd name="connsiteY11" fmla="*/ 316519 h 515339"/>
                <a:gd name="connsiteX12" fmla="*/ 358535 w 399196"/>
                <a:gd name="connsiteY12" fmla="*/ 178744 h 515339"/>
                <a:gd name="connsiteX13" fmla="*/ 391322 w 399196"/>
                <a:gd name="connsiteY13" fmla="*/ 78904 h 515339"/>
                <a:gd name="connsiteX14" fmla="*/ 316777 w 399196"/>
                <a:gd name="connsiteY14" fmla="*/ 52513 h 515339"/>
                <a:gd name="connsiteX15" fmla="*/ 275197 w 399196"/>
                <a:gd name="connsiteY15" fmla="*/ 0 h 515339"/>
                <a:gd name="connsiteX0" fmla="*/ 275197 w 399196"/>
                <a:gd name="connsiteY0" fmla="*/ 0 h 515339"/>
                <a:gd name="connsiteX1" fmla="*/ 82777 w 399196"/>
                <a:gd name="connsiteY1" fmla="*/ 294482 h 515339"/>
                <a:gd name="connsiteX2" fmla="*/ 21175 w 399196"/>
                <a:gd name="connsiteY2" fmla="*/ 404210 h 515339"/>
                <a:gd name="connsiteX3" fmla="*/ 0 w 399196"/>
                <a:gd name="connsiteY3" fmla="*/ 488912 h 515339"/>
                <a:gd name="connsiteX4" fmla="*/ 126610 w 399196"/>
                <a:gd name="connsiteY4" fmla="*/ 382732 h 515339"/>
                <a:gd name="connsiteX5" fmla="*/ 165997 w 399196"/>
                <a:gd name="connsiteY5" fmla="*/ 404322 h 515339"/>
                <a:gd name="connsiteX6" fmla="*/ 214923 w 399196"/>
                <a:gd name="connsiteY6" fmla="*/ 391227 h 515339"/>
                <a:gd name="connsiteX7" fmla="*/ 274213 w 399196"/>
                <a:gd name="connsiteY7" fmla="*/ 511442 h 515339"/>
                <a:gd name="connsiteX8" fmla="*/ 330454 w 399196"/>
                <a:gd name="connsiteY8" fmla="*/ 510961 h 515339"/>
                <a:gd name="connsiteX9" fmla="*/ 399196 w 399196"/>
                <a:gd name="connsiteY9" fmla="*/ 491245 h 515339"/>
                <a:gd name="connsiteX10" fmla="*/ 387086 w 399196"/>
                <a:gd name="connsiteY10" fmla="*/ 422928 h 515339"/>
                <a:gd name="connsiteX11" fmla="*/ 359956 w 399196"/>
                <a:gd name="connsiteY11" fmla="*/ 316519 h 515339"/>
                <a:gd name="connsiteX12" fmla="*/ 358535 w 399196"/>
                <a:gd name="connsiteY12" fmla="*/ 178744 h 515339"/>
                <a:gd name="connsiteX13" fmla="*/ 391322 w 399196"/>
                <a:gd name="connsiteY13" fmla="*/ 78904 h 515339"/>
                <a:gd name="connsiteX14" fmla="*/ 316777 w 399196"/>
                <a:gd name="connsiteY14" fmla="*/ 52513 h 515339"/>
                <a:gd name="connsiteX15" fmla="*/ 275197 w 399196"/>
                <a:gd name="connsiteY15" fmla="*/ 0 h 515339"/>
                <a:gd name="connsiteX0" fmla="*/ 254022 w 378021"/>
                <a:gd name="connsiteY0" fmla="*/ 0 h 515339"/>
                <a:gd name="connsiteX1" fmla="*/ 61602 w 378021"/>
                <a:gd name="connsiteY1" fmla="*/ 294482 h 515339"/>
                <a:gd name="connsiteX2" fmla="*/ 0 w 378021"/>
                <a:gd name="connsiteY2" fmla="*/ 404210 h 515339"/>
                <a:gd name="connsiteX3" fmla="*/ 151262 w 378021"/>
                <a:gd name="connsiteY3" fmla="*/ 305546 h 515339"/>
                <a:gd name="connsiteX4" fmla="*/ 105435 w 378021"/>
                <a:gd name="connsiteY4" fmla="*/ 382732 h 515339"/>
                <a:gd name="connsiteX5" fmla="*/ 144822 w 378021"/>
                <a:gd name="connsiteY5" fmla="*/ 404322 h 515339"/>
                <a:gd name="connsiteX6" fmla="*/ 193748 w 378021"/>
                <a:gd name="connsiteY6" fmla="*/ 391227 h 515339"/>
                <a:gd name="connsiteX7" fmla="*/ 253038 w 378021"/>
                <a:gd name="connsiteY7" fmla="*/ 511442 h 515339"/>
                <a:gd name="connsiteX8" fmla="*/ 309279 w 378021"/>
                <a:gd name="connsiteY8" fmla="*/ 510961 h 515339"/>
                <a:gd name="connsiteX9" fmla="*/ 378021 w 378021"/>
                <a:gd name="connsiteY9" fmla="*/ 491245 h 515339"/>
                <a:gd name="connsiteX10" fmla="*/ 365911 w 378021"/>
                <a:gd name="connsiteY10" fmla="*/ 422928 h 515339"/>
                <a:gd name="connsiteX11" fmla="*/ 338781 w 378021"/>
                <a:gd name="connsiteY11" fmla="*/ 316519 h 515339"/>
                <a:gd name="connsiteX12" fmla="*/ 337360 w 378021"/>
                <a:gd name="connsiteY12" fmla="*/ 178744 h 515339"/>
                <a:gd name="connsiteX13" fmla="*/ 370147 w 378021"/>
                <a:gd name="connsiteY13" fmla="*/ 78904 h 515339"/>
                <a:gd name="connsiteX14" fmla="*/ 295602 w 378021"/>
                <a:gd name="connsiteY14" fmla="*/ 52513 h 515339"/>
                <a:gd name="connsiteX15" fmla="*/ 254022 w 378021"/>
                <a:gd name="connsiteY15" fmla="*/ 0 h 515339"/>
                <a:gd name="connsiteX0" fmla="*/ 254022 w 378021"/>
                <a:gd name="connsiteY0" fmla="*/ 0 h 521347"/>
                <a:gd name="connsiteX1" fmla="*/ 61602 w 378021"/>
                <a:gd name="connsiteY1" fmla="*/ 294482 h 521347"/>
                <a:gd name="connsiteX2" fmla="*/ 0 w 378021"/>
                <a:gd name="connsiteY2" fmla="*/ 404210 h 521347"/>
                <a:gd name="connsiteX3" fmla="*/ 151262 w 378021"/>
                <a:gd name="connsiteY3" fmla="*/ 305546 h 521347"/>
                <a:gd name="connsiteX4" fmla="*/ 105435 w 378021"/>
                <a:gd name="connsiteY4" fmla="*/ 382732 h 521347"/>
                <a:gd name="connsiteX5" fmla="*/ 144822 w 378021"/>
                <a:gd name="connsiteY5" fmla="*/ 404322 h 521347"/>
                <a:gd name="connsiteX6" fmla="*/ 216821 w 378021"/>
                <a:gd name="connsiteY6" fmla="*/ 515090 h 521347"/>
                <a:gd name="connsiteX7" fmla="*/ 253038 w 378021"/>
                <a:gd name="connsiteY7" fmla="*/ 511442 h 521347"/>
                <a:gd name="connsiteX8" fmla="*/ 309279 w 378021"/>
                <a:gd name="connsiteY8" fmla="*/ 510961 h 521347"/>
                <a:gd name="connsiteX9" fmla="*/ 378021 w 378021"/>
                <a:gd name="connsiteY9" fmla="*/ 491245 h 521347"/>
                <a:gd name="connsiteX10" fmla="*/ 365911 w 378021"/>
                <a:gd name="connsiteY10" fmla="*/ 422928 h 521347"/>
                <a:gd name="connsiteX11" fmla="*/ 338781 w 378021"/>
                <a:gd name="connsiteY11" fmla="*/ 316519 h 521347"/>
                <a:gd name="connsiteX12" fmla="*/ 337360 w 378021"/>
                <a:gd name="connsiteY12" fmla="*/ 178744 h 521347"/>
                <a:gd name="connsiteX13" fmla="*/ 370147 w 378021"/>
                <a:gd name="connsiteY13" fmla="*/ 78904 h 521347"/>
                <a:gd name="connsiteX14" fmla="*/ 295602 w 378021"/>
                <a:gd name="connsiteY14" fmla="*/ 52513 h 521347"/>
                <a:gd name="connsiteX15" fmla="*/ 254022 w 378021"/>
                <a:gd name="connsiteY15" fmla="*/ 0 h 521347"/>
                <a:gd name="connsiteX0" fmla="*/ 254022 w 378021"/>
                <a:gd name="connsiteY0" fmla="*/ 0 h 521347"/>
                <a:gd name="connsiteX1" fmla="*/ 61602 w 378021"/>
                <a:gd name="connsiteY1" fmla="*/ 294482 h 521347"/>
                <a:gd name="connsiteX2" fmla="*/ 0 w 378021"/>
                <a:gd name="connsiteY2" fmla="*/ 404210 h 521347"/>
                <a:gd name="connsiteX3" fmla="*/ 151262 w 378021"/>
                <a:gd name="connsiteY3" fmla="*/ 305546 h 521347"/>
                <a:gd name="connsiteX4" fmla="*/ 105435 w 378021"/>
                <a:gd name="connsiteY4" fmla="*/ 382732 h 521347"/>
                <a:gd name="connsiteX5" fmla="*/ 156965 w 378021"/>
                <a:gd name="connsiteY5" fmla="*/ 394607 h 521347"/>
                <a:gd name="connsiteX6" fmla="*/ 216821 w 378021"/>
                <a:gd name="connsiteY6" fmla="*/ 515090 h 521347"/>
                <a:gd name="connsiteX7" fmla="*/ 253038 w 378021"/>
                <a:gd name="connsiteY7" fmla="*/ 511442 h 521347"/>
                <a:gd name="connsiteX8" fmla="*/ 309279 w 378021"/>
                <a:gd name="connsiteY8" fmla="*/ 510961 h 521347"/>
                <a:gd name="connsiteX9" fmla="*/ 378021 w 378021"/>
                <a:gd name="connsiteY9" fmla="*/ 491245 h 521347"/>
                <a:gd name="connsiteX10" fmla="*/ 365911 w 378021"/>
                <a:gd name="connsiteY10" fmla="*/ 422928 h 521347"/>
                <a:gd name="connsiteX11" fmla="*/ 338781 w 378021"/>
                <a:gd name="connsiteY11" fmla="*/ 316519 h 521347"/>
                <a:gd name="connsiteX12" fmla="*/ 337360 w 378021"/>
                <a:gd name="connsiteY12" fmla="*/ 178744 h 521347"/>
                <a:gd name="connsiteX13" fmla="*/ 370147 w 378021"/>
                <a:gd name="connsiteY13" fmla="*/ 78904 h 521347"/>
                <a:gd name="connsiteX14" fmla="*/ 295602 w 378021"/>
                <a:gd name="connsiteY14" fmla="*/ 52513 h 521347"/>
                <a:gd name="connsiteX15" fmla="*/ 254022 w 378021"/>
                <a:gd name="connsiteY15" fmla="*/ 0 h 521347"/>
                <a:gd name="connsiteX0" fmla="*/ 254022 w 378021"/>
                <a:gd name="connsiteY0" fmla="*/ 0 h 521347"/>
                <a:gd name="connsiteX1" fmla="*/ 61602 w 378021"/>
                <a:gd name="connsiteY1" fmla="*/ 294482 h 521347"/>
                <a:gd name="connsiteX2" fmla="*/ 0 w 378021"/>
                <a:gd name="connsiteY2" fmla="*/ 404210 h 521347"/>
                <a:gd name="connsiteX3" fmla="*/ 151262 w 378021"/>
                <a:gd name="connsiteY3" fmla="*/ 305546 h 521347"/>
                <a:gd name="connsiteX4" fmla="*/ 70219 w 378021"/>
                <a:gd name="connsiteY4" fmla="*/ 499309 h 521347"/>
                <a:gd name="connsiteX5" fmla="*/ 156965 w 378021"/>
                <a:gd name="connsiteY5" fmla="*/ 394607 h 521347"/>
                <a:gd name="connsiteX6" fmla="*/ 216821 w 378021"/>
                <a:gd name="connsiteY6" fmla="*/ 515090 h 521347"/>
                <a:gd name="connsiteX7" fmla="*/ 253038 w 378021"/>
                <a:gd name="connsiteY7" fmla="*/ 511442 h 521347"/>
                <a:gd name="connsiteX8" fmla="*/ 309279 w 378021"/>
                <a:gd name="connsiteY8" fmla="*/ 510961 h 521347"/>
                <a:gd name="connsiteX9" fmla="*/ 378021 w 378021"/>
                <a:gd name="connsiteY9" fmla="*/ 491245 h 521347"/>
                <a:gd name="connsiteX10" fmla="*/ 365911 w 378021"/>
                <a:gd name="connsiteY10" fmla="*/ 422928 h 521347"/>
                <a:gd name="connsiteX11" fmla="*/ 338781 w 378021"/>
                <a:gd name="connsiteY11" fmla="*/ 316519 h 521347"/>
                <a:gd name="connsiteX12" fmla="*/ 337360 w 378021"/>
                <a:gd name="connsiteY12" fmla="*/ 178744 h 521347"/>
                <a:gd name="connsiteX13" fmla="*/ 370147 w 378021"/>
                <a:gd name="connsiteY13" fmla="*/ 78904 h 521347"/>
                <a:gd name="connsiteX14" fmla="*/ 295602 w 378021"/>
                <a:gd name="connsiteY14" fmla="*/ 52513 h 521347"/>
                <a:gd name="connsiteX15" fmla="*/ 254022 w 378021"/>
                <a:gd name="connsiteY15" fmla="*/ 0 h 521347"/>
                <a:gd name="connsiteX0" fmla="*/ 254022 w 378021"/>
                <a:gd name="connsiteY0" fmla="*/ 0 h 583098"/>
                <a:gd name="connsiteX1" fmla="*/ 61602 w 378021"/>
                <a:gd name="connsiteY1" fmla="*/ 294482 h 583098"/>
                <a:gd name="connsiteX2" fmla="*/ 0 w 378021"/>
                <a:gd name="connsiteY2" fmla="*/ 404210 h 583098"/>
                <a:gd name="connsiteX3" fmla="*/ 151262 w 378021"/>
                <a:gd name="connsiteY3" fmla="*/ 305546 h 583098"/>
                <a:gd name="connsiteX4" fmla="*/ 150366 w 378021"/>
                <a:gd name="connsiteY4" fmla="*/ 583098 h 583098"/>
                <a:gd name="connsiteX5" fmla="*/ 156965 w 378021"/>
                <a:gd name="connsiteY5" fmla="*/ 394607 h 583098"/>
                <a:gd name="connsiteX6" fmla="*/ 216821 w 378021"/>
                <a:gd name="connsiteY6" fmla="*/ 515090 h 583098"/>
                <a:gd name="connsiteX7" fmla="*/ 253038 w 378021"/>
                <a:gd name="connsiteY7" fmla="*/ 511442 h 583098"/>
                <a:gd name="connsiteX8" fmla="*/ 309279 w 378021"/>
                <a:gd name="connsiteY8" fmla="*/ 510961 h 583098"/>
                <a:gd name="connsiteX9" fmla="*/ 378021 w 378021"/>
                <a:gd name="connsiteY9" fmla="*/ 491245 h 583098"/>
                <a:gd name="connsiteX10" fmla="*/ 365911 w 378021"/>
                <a:gd name="connsiteY10" fmla="*/ 422928 h 583098"/>
                <a:gd name="connsiteX11" fmla="*/ 338781 w 378021"/>
                <a:gd name="connsiteY11" fmla="*/ 316519 h 583098"/>
                <a:gd name="connsiteX12" fmla="*/ 337360 w 378021"/>
                <a:gd name="connsiteY12" fmla="*/ 178744 h 583098"/>
                <a:gd name="connsiteX13" fmla="*/ 370147 w 378021"/>
                <a:gd name="connsiteY13" fmla="*/ 78904 h 583098"/>
                <a:gd name="connsiteX14" fmla="*/ 295602 w 378021"/>
                <a:gd name="connsiteY14" fmla="*/ 52513 h 583098"/>
                <a:gd name="connsiteX15" fmla="*/ 254022 w 378021"/>
                <a:gd name="connsiteY15" fmla="*/ 0 h 583098"/>
                <a:gd name="connsiteX0" fmla="*/ 254022 w 378021"/>
                <a:gd name="connsiteY0" fmla="*/ 0 h 667775"/>
                <a:gd name="connsiteX1" fmla="*/ 61602 w 378021"/>
                <a:gd name="connsiteY1" fmla="*/ 294482 h 667775"/>
                <a:gd name="connsiteX2" fmla="*/ 0 w 378021"/>
                <a:gd name="connsiteY2" fmla="*/ 404210 h 667775"/>
                <a:gd name="connsiteX3" fmla="*/ 159762 w 378021"/>
                <a:gd name="connsiteY3" fmla="*/ 646776 h 667775"/>
                <a:gd name="connsiteX4" fmla="*/ 150366 w 378021"/>
                <a:gd name="connsiteY4" fmla="*/ 583098 h 667775"/>
                <a:gd name="connsiteX5" fmla="*/ 156965 w 378021"/>
                <a:gd name="connsiteY5" fmla="*/ 394607 h 667775"/>
                <a:gd name="connsiteX6" fmla="*/ 216821 w 378021"/>
                <a:gd name="connsiteY6" fmla="*/ 515090 h 667775"/>
                <a:gd name="connsiteX7" fmla="*/ 253038 w 378021"/>
                <a:gd name="connsiteY7" fmla="*/ 511442 h 667775"/>
                <a:gd name="connsiteX8" fmla="*/ 309279 w 378021"/>
                <a:gd name="connsiteY8" fmla="*/ 510961 h 667775"/>
                <a:gd name="connsiteX9" fmla="*/ 378021 w 378021"/>
                <a:gd name="connsiteY9" fmla="*/ 491245 h 667775"/>
                <a:gd name="connsiteX10" fmla="*/ 365911 w 378021"/>
                <a:gd name="connsiteY10" fmla="*/ 422928 h 667775"/>
                <a:gd name="connsiteX11" fmla="*/ 338781 w 378021"/>
                <a:gd name="connsiteY11" fmla="*/ 316519 h 667775"/>
                <a:gd name="connsiteX12" fmla="*/ 337360 w 378021"/>
                <a:gd name="connsiteY12" fmla="*/ 178744 h 667775"/>
                <a:gd name="connsiteX13" fmla="*/ 370147 w 378021"/>
                <a:gd name="connsiteY13" fmla="*/ 78904 h 667775"/>
                <a:gd name="connsiteX14" fmla="*/ 295602 w 378021"/>
                <a:gd name="connsiteY14" fmla="*/ 52513 h 667775"/>
                <a:gd name="connsiteX15" fmla="*/ 254022 w 378021"/>
                <a:gd name="connsiteY15" fmla="*/ 0 h 667775"/>
                <a:gd name="connsiteX0" fmla="*/ 192420 w 316419"/>
                <a:gd name="connsiteY0" fmla="*/ 0 h 667775"/>
                <a:gd name="connsiteX1" fmla="*/ 0 w 316419"/>
                <a:gd name="connsiteY1" fmla="*/ 294482 h 667775"/>
                <a:gd name="connsiteX2" fmla="*/ 14901 w 316419"/>
                <a:gd name="connsiteY2" fmla="*/ 648293 h 667775"/>
                <a:gd name="connsiteX3" fmla="*/ 98160 w 316419"/>
                <a:gd name="connsiteY3" fmla="*/ 646776 h 667775"/>
                <a:gd name="connsiteX4" fmla="*/ 88764 w 316419"/>
                <a:gd name="connsiteY4" fmla="*/ 583098 h 667775"/>
                <a:gd name="connsiteX5" fmla="*/ 95363 w 316419"/>
                <a:gd name="connsiteY5" fmla="*/ 394607 h 667775"/>
                <a:gd name="connsiteX6" fmla="*/ 155219 w 316419"/>
                <a:gd name="connsiteY6" fmla="*/ 515090 h 667775"/>
                <a:gd name="connsiteX7" fmla="*/ 191436 w 316419"/>
                <a:gd name="connsiteY7" fmla="*/ 511442 h 667775"/>
                <a:gd name="connsiteX8" fmla="*/ 247677 w 316419"/>
                <a:gd name="connsiteY8" fmla="*/ 510961 h 667775"/>
                <a:gd name="connsiteX9" fmla="*/ 316419 w 316419"/>
                <a:gd name="connsiteY9" fmla="*/ 491245 h 667775"/>
                <a:gd name="connsiteX10" fmla="*/ 304309 w 316419"/>
                <a:gd name="connsiteY10" fmla="*/ 422928 h 667775"/>
                <a:gd name="connsiteX11" fmla="*/ 277179 w 316419"/>
                <a:gd name="connsiteY11" fmla="*/ 316519 h 667775"/>
                <a:gd name="connsiteX12" fmla="*/ 275758 w 316419"/>
                <a:gd name="connsiteY12" fmla="*/ 178744 h 667775"/>
                <a:gd name="connsiteX13" fmla="*/ 308545 w 316419"/>
                <a:gd name="connsiteY13" fmla="*/ 78904 h 667775"/>
                <a:gd name="connsiteX14" fmla="*/ 234000 w 316419"/>
                <a:gd name="connsiteY14" fmla="*/ 52513 h 667775"/>
                <a:gd name="connsiteX15" fmla="*/ 192420 w 316419"/>
                <a:gd name="connsiteY15" fmla="*/ 0 h 667775"/>
                <a:gd name="connsiteX0" fmla="*/ 273781 w 397780"/>
                <a:gd name="connsiteY0" fmla="*/ 0 h 667775"/>
                <a:gd name="connsiteX1" fmla="*/ 0 w 397780"/>
                <a:gd name="connsiteY1" fmla="*/ 549494 h 667775"/>
                <a:gd name="connsiteX2" fmla="*/ 96262 w 397780"/>
                <a:gd name="connsiteY2" fmla="*/ 648293 h 667775"/>
                <a:gd name="connsiteX3" fmla="*/ 179521 w 397780"/>
                <a:gd name="connsiteY3" fmla="*/ 646776 h 667775"/>
                <a:gd name="connsiteX4" fmla="*/ 170125 w 397780"/>
                <a:gd name="connsiteY4" fmla="*/ 583098 h 667775"/>
                <a:gd name="connsiteX5" fmla="*/ 176724 w 397780"/>
                <a:gd name="connsiteY5" fmla="*/ 394607 h 667775"/>
                <a:gd name="connsiteX6" fmla="*/ 236580 w 397780"/>
                <a:gd name="connsiteY6" fmla="*/ 515090 h 667775"/>
                <a:gd name="connsiteX7" fmla="*/ 272797 w 397780"/>
                <a:gd name="connsiteY7" fmla="*/ 511442 h 667775"/>
                <a:gd name="connsiteX8" fmla="*/ 329038 w 397780"/>
                <a:gd name="connsiteY8" fmla="*/ 510961 h 667775"/>
                <a:gd name="connsiteX9" fmla="*/ 397780 w 397780"/>
                <a:gd name="connsiteY9" fmla="*/ 491245 h 667775"/>
                <a:gd name="connsiteX10" fmla="*/ 385670 w 397780"/>
                <a:gd name="connsiteY10" fmla="*/ 422928 h 667775"/>
                <a:gd name="connsiteX11" fmla="*/ 358540 w 397780"/>
                <a:gd name="connsiteY11" fmla="*/ 316519 h 667775"/>
                <a:gd name="connsiteX12" fmla="*/ 357119 w 397780"/>
                <a:gd name="connsiteY12" fmla="*/ 178744 h 667775"/>
                <a:gd name="connsiteX13" fmla="*/ 389906 w 397780"/>
                <a:gd name="connsiteY13" fmla="*/ 78904 h 667775"/>
                <a:gd name="connsiteX14" fmla="*/ 315361 w 397780"/>
                <a:gd name="connsiteY14" fmla="*/ 52513 h 667775"/>
                <a:gd name="connsiteX15" fmla="*/ 273781 w 397780"/>
                <a:gd name="connsiteY15" fmla="*/ 0 h 667775"/>
                <a:gd name="connsiteX0" fmla="*/ 273781 w 397780"/>
                <a:gd name="connsiteY0" fmla="*/ 0 h 667775"/>
                <a:gd name="connsiteX1" fmla="*/ 108150 w 397780"/>
                <a:gd name="connsiteY1" fmla="*/ 333747 h 667775"/>
                <a:gd name="connsiteX2" fmla="*/ 0 w 397780"/>
                <a:gd name="connsiteY2" fmla="*/ 549494 h 667775"/>
                <a:gd name="connsiteX3" fmla="*/ 96262 w 397780"/>
                <a:gd name="connsiteY3" fmla="*/ 648293 h 667775"/>
                <a:gd name="connsiteX4" fmla="*/ 179521 w 397780"/>
                <a:gd name="connsiteY4" fmla="*/ 646776 h 667775"/>
                <a:gd name="connsiteX5" fmla="*/ 170125 w 397780"/>
                <a:gd name="connsiteY5" fmla="*/ 583098 h 667775"/>
                <a:gd name="connsiteX6" fmla="*/ 176724 w 397780"/>
                <a:gd name="connsiteY6" fmla="*/ 394607 h 667775"/>
                <a:gd name="connsiteX7" fmla="*/ 236580 w 397780"/>
                <a:gd name="connsiteY7" fmla="*/ 515090 h 667775"/>
                <a:gd name="connsiteX8" fmla="*/ 272797 w 397780"/>
                <a:gd name="connsiteY8" fmla="*/ 511442 h 667775"/>
                <a:gd name="connsiteX9" fmla="*/ 329038 w 397780"/>
                <a:gd name="connsiteY9" fmla="*/ 510961 h 667775"/>
                <a:gd name="connsiteX10" fmla="*/ 397780 w 397780"/>
                <a:gd name="connsiteY10" fmla="*/ 491245 h 667775"/>
                <a:gd name="connsiteX11" fmla="*/ 385670 w 397780"/>
                <a:gd name="connsiteY11" fmla="*/ 422928 h 667775"/>
                <a:gd name="connsiteX12" fmla="*/ 358540 w 397780"/>
                <a:gd name="connsiteY12" fmla="*/ 316519 h 667775"/>
                <a:gd name="connsiteX13" fmla="*/ 357119 w 397780"/>
                <a:gd name="connsiteY13" fmla="*/ 178744 h 667775"/>
                <a:gd name="connsiteX14" fmla="*/ 389906 w 397780"/>
                <a:gd name="connsiteY14" fmla="*/ 78904 h 667775"/>
                <a:gd name="connsiteX15" fmla="*/ 315361 w 397780"/>
                <a:gd name="connsiteY15" fmla="*/ 52513 h 667775"/>
                <a:gd name="connsiteX16" fmla="*/ 273781 w 397780"/>
                <a:gd name="connsiteY16" fmla="*/ 0 h 667775"/>
                <a:gd name="connsiteX0" fmla="*/ 273781 w 397780"/>
                <a:gd name="connsiteY0" fmla="*/ 0 h 667775"/>
                <a:gd name="connsiteX1" fmla="*/ 37718 w 397780"/>
                <a:gd name="connsiteY1" fmla="*/ 444252 h 667775"/>
                <a:gd name="connsiteX2" fmla="*/ 0 w 397780"/>
                <a:gd name="connsiteY2" fmla="*/ 549494 h 667775"/>
                <a:gd name="connsiteX3" fmla="*/ 96262 w 397780"/>
                <a:gd name="connsiteY3" fmla="*/ 648293 h 667775"/>
                <a:gd name="connsiteX4" fmla="*/ 179521 w 397780"/>
                <a:gd name="connsiteY4" fmla="*/ 646776 h 667775"/>
                <a:gd name="connsiteX5" fmla="*/ 170125 w 397780"/>
                <a:gd name="connsiteY5" fmla="*/ 583098 h 667775"/>
                <a:gd name="connsiteX6" fmla="*/ 176724 w 397780"/>
                <a:gd name="connsiteY6" fmla="*/ 394607 h 667775"/>
                <a:gd name="connsiteX7" fmla="*/ 236580 w 397780"/>
                <a:gd name="connsiteY7" fmla="*/ 515090 h 667775"/>
                <a:gd name="connsiteX8" fmla="*/ 272797 w 397780"/>
                <a:gd name="connsiteY8" fmla="*/ 511442 h 667775"/>
                <a:gd name="connsiteX9" fmla="*/ 329038 w 397780"/>
                <a:gd name="connsiteY9" fmla="*/ 510961 h 667775"/>
                <a:gd name="connsiteX10" fmla="*/ 397780 w 397780"/>
                <a:gd name="connsiteY10" fmla="*/ 491245 h 667775"/>
                <a:gd name="connsiteX11" fmla="*/ 385670 w 397780"/>
                <a:gd name="connsiteY11" fmla="*/ 422928 h 667775"/>
                <a:gd name="connsiteX12" fmla="*/ 358540 w 397780"/>
                <a:gd name="connsiteY12" fmla="*/ 316519 h 667775"/>
                <a:gd name="connsiteX13" fmla="*/ 357119 w 397780"/>
                <a:gd name="connsiteY13" fmla="*/ 178744 h 667775"/>
                <a:gd name="connsiteX14" fmla="*/ 389906 w 397780"/>
                <a:gd name="connsiteY14" fmla="*/ 78904 h 667775"/>
                <a:gd name="connsiteX15" fmla="*/ 315361 w 397780"/>
                <a:gd name="connsiteY15" fmla="*/ 52513 h 667775"/>
                <a:gd name="connsiteX16" fmla="*/ 273781 w 397780"/>
                <a:gd name="connsiteY16" fmla="*/ 0 h 667775"/>
                <a:gd name="connsiteX0" fmla="*/ 273781 w 397780"/>
                <a:gd name="connsiteY0" fmla="*/ 0 h 667775"/>
                <a:gd name="connsiteX1" fmla="*/ 94792 w 397780"/>
                <a:gd name="connsiteY1" fmla="*/ 330104 h 667775"/>
                <a:gd name="connsiteX2" fmla="*/ 37718 w 397780"/>
                <a:gd name="connsiteY2" fmla="*/ 444252 h 667775"/>
                <a:gd name="connsiteX3" fmla="*/ 0 w 397780"/>
                <a:gd name="connsiteY3" fmla="*/ 549494 h 667775"/>
                <a:gd name="connsiteX4" fmla="*/ 96262 w 397780"/>
                <a:gd name="connsiteY4" fmla="*/ 648293 h 667775"/>
                <a:gd name="connsiteX5" fmla="*/ 179521 w 397780"/>
                <a:gd name="connsiteY5" fmla="*/ 646776 h 667775"/>
                <a:gd name="connsiteX6" fmla="*/ 170125 w 397780"/>
                <a:gd name="connsiteY6" fmla="*/ 583098 h 667775"/>
                <a:gd name="connsiteX7" fmla="*/ 176724 w 397780"/>
                <a:gd name="connsiteY7" fmla="*/ 394607 h 667775"/>
                <a:gd name="connsiteX8" fmla="*/ 236580 w 397780"/>
                <a:gd name="connsiteY8" fmla="*/ 515090 h 667775"/>
                <a:gd name="connsiteX9" fmla="*/ 272797 w 397780"/>
                <a:gd name="connsiteY9" fmla="*/ 511442 h 667775"/>
                <a:gd name="connsiteX10" fmla="*/ 329038 w 397780"/>
                <a:gd name="connsiteY10" fmla="*/ 510961 h 667775"/>
                <a:gd name="connsiteX11" fmla="*/ 397780 w 397780"/>
                <a:gd name="connsiteY11" fmla="*/ 491245 h 667775"/>
                <a:gd name="connsiteX12" fmla="*/ 385670 w 397780"/>
                <a:gd name="connsiteY12" fmla="*/ 422928 h 667775"/>
                <a:gd name="connsiteX13" fmla="*/ 358540 w 397780"/>
                <a:gd name="connsiteY13" fmla="*/ 316519 h 667775"/>
                <a:gd name="connsiteX14" fmla="*/ 357119 w 397780"/>
                <a:gd name="connsiteY14" fmla="*/ 178744 h 667775"/>
                <a:gd name="connsiteX15" fmla="*/ 389906 w 397780"/>
                <a:gd name="connsiteY15" fmla="*/ 78904 h 667775"/>
                <a:gd name="connsiteX16" fmla="*/ 315361 w 397780"/>
                <a:gd name="connsiteY16" fmla="*/ 52513 h 667775"/>
                <a:gd name="connsiteX17" fmla="*/ 273781 w 397780"/>
                <a:gd name="connsiteY17" fmla="*/ 0 h 667775"/>
                <a:gd name="connsiteX0" fmla="*/ 273781 w 397780"/>
                <a:gd name="connsiteY0" fmla="*/ 0 h 667775"/>
                <a:gd name="connsiteX1" fmla="*/ 52290 w 397780"/>
                <a:gd name="connsiteY1" fmla="*/ 383536 h 667775"/>
                <a:gd name="connsiteX2" fmla="*/ 37718 w 397780"/>
                <a:gd name="connsiteY2" fmla="*/ 444252 h 667775"/>
                <a:gd name="connsiteX3" fmla="*/ 0 w 397780"/>
                <a:gd name="connsiteY3" fmla="*/ 549494 h 667775"/>
                <a:gd name="connsiteX4" fmla="*/ 96262 w 397780"/>
                <a:gd name="connsiteY4" fmla="*/ 648293 h 667775"/>
                <a:gd name="connsiteX5" fmla="*/ 179521 w 397780"/>
                <a:gd name="connsiteY5" fmla="*/ 646776 h 667775"/>
                <a:gd name="connsiteX6" fmla="*/ 170125 w 397780"/>
                <a:gd name="connsiteY6" fmla="*/ 583098 h 667775"/>
                <a:gd name="connsiteX7" fmla="*/ 176724 w 397780"/>
                <a:gd name="connsiteY7" fmla="*/ 394607 h 667775"/>
                <a:gd name="connsiteX8" fmla="*/ 236580 w 397780"/>
                <a:gd name="connsiteY8" fmla="*/ 515090 h 667775"/>
                <a:gd name="connsiteX9" fmla="*/ 272797 w 397780"/>
                <a:gd name="connsiteY9" fmla="*/ 511442 h 667775"/>
                <a:gd name="connsiteX10" fmla="*/ 329038 w 397780"/>
                <a:gd name="connsiteY10" fmla="*/ 510961 h 667775"/>
                <a:gd name="connsiteX11" fmla="*/ 397780 w 397780"/>
                <a:gd name="connsiteY11" fmla="*/ 491245 h 667775"/>
                <a:gd name="connsiteX12" fmla="*/ 385670 w 397780"/>
                <a:gd name="connsiteY12" fmla="*/ 422928 h 667775"/>
                <a:gd name="connsiteX13" fmla="*/ 358540 w 397780"/>
                <a:gd name="connsiteY13" fmla="*/ 316519 h 667775"/>
                <a:gd name="connsiteX14" fmla="*/ 357119 w 397780"/>
                <a:gd name="connsiteY14" fmla="*/ 178744 h 667775"/>
                <a:gd name="connsiteX15" fmla="*/ 389906 w 397780"/>
                <a:gd name="connsiteY15" fmla="*/ 78904 h 667775"/>
                <a:gd name="connsiteX16" fmla="*/ 315361 w 397780"/>
                <a:gd name="connsiteY16" fmla="*/ 52513 h 667775"/>
                <a:gd name="connsiteX17" fmla="*/ 273781 w 397780"/>
                <a:gd name="connsiteY17" fmla="*/ 0 h 667775"/>
                <a:gd name="connsiteX0" fmla="*/ 273781 w 397780"/>
                <a:gd name="connsiteY0" fmla="*/ 0 h 667775"/>
                <a:gd name="connsiteX1" fmla="*/ 93577 w 397780"/>
                <a:gd name="connsiteY1" fmla="*/ 314317 h 667775"/>
                <a:gd name="connsiteX2" fmla="*/ 52290 w 397780"/>
                <a:gd name="connsiteY2" fmla="*/ 383536 h 667775"/>
                <a:gd name="connsiteX3" fmla="*/ 37718 w 397780"/>
                <a:gd name="connsiteY3" fmla="*/ 444252 h 667775"/>
                <a:gd name="connsiteX4" fmla="*/ 0 w 397780"/>
                <a:gd name="connsiteY4" fmla="*/ 549494 h 667775"/>
                <a:gd name="connsiteX5" fmla="*/ 96262 w 397780"/>
                <a:gd name="connsiteY5" fmla="*/ 648293 h 667775"/>
                <a:gd name="connsiteX6" fmla="*/ 179521 w 397780"/>
                <a:gd name="connsiteY6" fmla="*/ 646776 h 667775"/>
                <a:gd name="connsiteX7" fmla="*/ 170125 w 397780"/>
                <a:gd name="connsiteY7" fmla="*/ 583098 h 667775"/>
                <a:gd name="connsiteX8" fmla="*/ 176724 w 397780"/>
                <a:gd name="connsiteY8" fmla="*/ 394607 h 667775"/>
                <a:gd name="connsiteX9" fmla="*/ 236580 w 397780"/>
                <a:gd name="connsiteY9" fmla="*/ 515090 h 667775"/>
                <a:gd name="connsiteX10" fmla="*/ 272797 w 397780"/>
                <a:gd name="connsiteY10" fmla="*/ 511442 h 667775"/>
                <a:gd name="connsiteX11" fmla="*/ 329038 w 397780"/>
                <a:gd name="connsiteY11" fmla="*/ 510961 h 667775"/>
                <a:gd name="connsiteX12" fmla="*/ 397780 w 397780"/>
                <a:gd name="connsiteY12" fmla="*/ 491245 h 667775"/>
                <a:gd name="connsiteX13" fmla="*/ 385670 w 397780"/>
                <a:gd name="connsiteY13" fmla="*/ 422928 h 667775"/>
                <a:gd name="connsiteX14" fmla="*/ 358540 w 397780"/>
                <a:gd name="connsiteY14" fmla="*/ 316519 h 667775"/>
                <a:gd name="connsiteX15" fmla="*/ 357119 w 397780"/>
                <a:gd name="connsiteY15" fmla="*/ 178744 h 667775"/>
                <a:gd name="connsiteX16" fmla="*/ 389906 w 397780"/>
                <a:gd name="connsiteY16" fmla="*/ 78904 h 667775"/>
                <a:gd name="connsiteX17" fmla="*/ 315361 w 397780"/>
                <a:gd name="connsiteY17" fmla="*/ 52513 h 667775"/>
                <a:gd name="connsiteX18" fmla="*/ 273781 w 397780"/>
                <a:gd name="connsiteY18" fmla="*/ 0 h 667775"/>
                <a:gd name="connsiteX0" fmla="*/ 273781 w 397780"/>
                <a:gd name="connsiteY0" fmla="*/ 0 h 667775"/>
                <a:gd name="connsiteX1" fmla="*/ 48646 w 397780"/>
                <a:gd name="connsiteY1" fmla="*/ 322817 h 667775"/>
                <a:gd name="connsiteX2" fmla="*/ 52290 w 397780"/>
                <a:gd name="connsiteY2" fmla="*/ 383536 h 667775"/>
                <a:gd name="connsiteX3" fmla="*/ 37718 w 397780"/>
                <a:gd name="connsiteY3" fmla="*/ 444252 h 667775"/>
                <a:gd name="connsiteX4" fmla="*/ 0 w 397780"/>
                <a:gd name="connsiteY4" fmla="*/ 549494 h 667775"/>
                <a:gd name="connsiteX5" fmla="*/ 96262 w 397780"/>
                <a:gd name="connsiteY5" fmla="*/ 648293 h 667775"/>
                <a:gd name="connsiteX6" fmla="*/ 179521 w 397780"/>
                <a:gd name="connsiteY6" fmla="*/ 646776 h 667775"/>
                <a:gd name="connsiteX7" fmla="*/ 170125 w 397780"/>
                <a:gd name="connsiteY7" fmla="*/ 583098 h 667775"/>
                <a:gd name="connsiteX8" fmla="*/ 176724 w 397780"/>
                <a:gd name="connsiteY8" fmla="*/ 394607 h 667775"/>
                <a:gd name="connsiteX9" fmla="*/ 236580 w 397780"/>
                <a:gd name="connsiteY9" fmla="*/ 515090 h 667775"/>
                <a:gd name="connsiteX10" fmla="*/ 272797 w 397780"/>
                <a:gd name="connsiteY10" fmla="*/ 511442 h 667775"/>
                <a:gd name="connsiteX11" fmla="*/ 329038 w 397780"/>
                <a:gd name="connsiteY11" fmla="*/ 510961 h 667775"/>
                <a:gd name="connsiteX12" fmla="*/ 397780 w 397780"/>
                <a:gd name="connsiteY12" fmla="*/ 491245 h 667775"/>
                <a:gd name="connsiteX13" fmla="*/ 385670 w 397780"/>
                <a:gd name="connsiteY13" fmla="*/ 422928 h 667775"/>
                <a:gd name="connsiteX14" fmla="*/ 358540 w 397780"/>
                <a:gd name="connsiteY14" fmla="*/ 316519 h 667775"/>
                <a:gd name="connsiteX15" fmla="*/ 357119 w 397780"/>
                <a:gd name="connsiteY15" fmla="*/ 178744 h 667775"/>
                <a:gd name="connsiteX16" fmla="*/ 389906 w 397780"/>
                <a:gd name="connsiteY16" fmla="*/ 78904 h 667775"/>
                <a:gd name="connsiteX17" fmla="*/ 315361 w 397780"/>
                <a:gd name="connsiteY17" fmla="*/ 52513 h 667775"/>
                <a:gd name="connsiteX18" fmla="*/ 273781 w 397780"/>
                <a:gd name="connsiteY18" fmla="*/ 0 h 667775"/>
                <a:gd name="connsiteX0" fmla="*/ 273781 w 397780"/>
                <a:gd name="connsiteY0" fmla="*/ 0 h 667775"/>
                <a:gd name="connsiteX1" fmla="*/ 102078 w 397780"/>
                <a:gd name="connsiteY1" fmla="*/ 242671 h 667775"/>
                <a:gd name="connsiteX2" fmla="*/ 48646 w 397780"/>
                <a:gd name="connsiteY2" fmla="*/ 322817 h 667775"/>
                <a:gd name="connsiteX3" fmla="*/ 52290 w 397780"/>
                <a:gd name="connsiteY3" fmla="*/ 383536 h 667775"/>
                <a:gd name="connsiteX4" fmla="*/ 37718 w 397780"/>
                <a:gd name="connsiteY4" fmla="*/ 444252 h 667775"/>
                <a:gd name="connsiteX5" fmla="*/ 0 w 397780"/>
                <a:gd name="connsiteY5" fmla="*/ 549494 h 667775"/>
                <a:gd name="connsiteX6" fmla="*/ 96262 w 397780"/>
                <a:gd name="connsiteY6" fmla="*/ 648293 h 667775"/>
                <a:gd name="connsiteX7" fmla="*/ 179521 w 397780"/>
                <a:gd name="connsiteY7" fmla="*/ 646776 h 667775"/>
                <a:gd name="connsiteX8" fmla="*/ 170125 w 397780"/>
                <a:gd name="connsiteY8" fmla="*/ 583098 h 667775"/>
                <a:gd name="connsiteX9" fmla="*/ 176724 w 397780"/>
                <a:gd name="connsiteY9" fmla="*/ 394607 h 667775"/>
                <a:gd name="connsiteX10" fmla="*/ 236580 w 397780"/>
                <a:gd name="connsiteY10" fmla="*/ 515090 h 667775"/>
                <a:gd name="connsiteX11" fmla="*/ 272797 w 397780"/>
                <a:gd name="connsiteY11" fmla="*/ 511442 h 667775"/>
                <a:gd name="connsiteX12" fmla="*/ 329038 w 397780"/>
                <a:gd name="connsiteY12" fmla="*/ 510961 h 667775"/>
                <a:gd name="connsiteX13" fmla="*/ 397780 w 397780"/>
                <a:gd name="connsiteY13" fmla="*/ 491245 h 667775"/>
                <a:gd name="connsiteX14" fmla="*/ 385670 w 397780"/>
                <a:gd name="connsiteY14" fmla="*/ 422928 h 667775"/>
                <a:gd name="connsiteX15" fmla="*/ 358540 w 397780"/>
                <a:gd name="connsiteY15" fmla="*/ 316519 h 667775"/>
                <a:gd name="connsiteX16" fmla="*/ 357119 w 397780"/>
                <a:gd name="connsiteY16" fmla="*/ 178744 h 667775"/>
                <a:gd name="connsiteX17" fmla="*/ 389906 w 397780"/>
                <a:gd name="connsiteY17" fmla="*/ 78904 h 667775"/>
                <a:gd name="connsiteX18" fmla="*/ 315361 w 397780"/>
                <a:gd name="connsiteY18" fmla="*/ 52513 h 667775"/>
                <a:gd name="connsiteX19" fmla="*/ 273781 w 397780"/>
                <a:gd name="connsiteY19" fmla="*/ 0 h 667775"/>
                <a:gd name="connsiteX0" fmla="*/ 273781 w 397780"/>
                <a:gd name="connsiteY0" fmla="*/ 0 h 667775"/>
                <a:gd name="connsiteX1" fmla="*/ 132437 w 397780"/>
                <a:gd name="connsiteY1" fmla="*/ 195312 h 667775"/>
                <a:gd name="connsiteX2" fmla="*/ 48646 w 397780"/>
                <a:gd name="connsiteY2" fmla="*/ 322817 h 667775"/>
                <a:gd name="connsiteX3" fmla="*/ 52290 w 397780"/>
                <a:gd name="connsiteY3" fmla="*/ 383536 h 667775"/>
                <a:gd name="connsiteX4" fmla="*/ 37718 w 397780"/>
                <a:gd name="connsiteY4" fmla="*/ 444252 h 667775"/>
                <a:gd name="connsiteX5" fmla="*/ 0 w 397780"/>
                <a:gd name="connsiteY5" fmla="*/ 549494 h 667775"/>
                <a:gd name="connsiteX6" fmla="*/ 96262 w 397780"/>
                <a:gd name="connsiteY6" fmla="*/ 648293 h 667775"/>
                <a:gd name="connsiteX7" fmla="*/ 179521 w 397780"/>
                <a:gd name="connsiteY7" fmla="*/ 646776 h 667775"/>
                <a:gd name="connsiteX8" fmla="*/ 170125 w 397780"/>
                <a:gd name="connsiteY8" fmla="*/ 583098 h 667775"/>
                <a:gd name="connsiteX9" fmla="*/ 176724 w 397780"/>
                <a:gd name="connsiteY9" fmla="*/ 394607 h 667775"/>
                <a:gd name="connsiteX10" fmla="*/ 236580 w 397780"/>
                <a:gd name="connsiteY10" fmla="*/ 515090 h 667775"/>
                <a:gd name="connsiteX11" fmla="*/ 272797 w 397780"/>
                <a:gd name="connsiteY11" fmla="*/ 511442 h 667775"/>
                <a:gd name="connsiteX12" fmla="*/ 329038 w 397780"/>
                <a:gd name="connsiteY12" fmla="*/ 510961 h 667775"/>
                <a:gd name="connsiteX13" fmla="*/ 397780 w 397780"/>
                <a:gd name="connsiteY13" fmla="*/ 491245 h 667775"/>
                <a:gd name="connsiteX14" fmla="*/ 385670 w 397780"/>
                <a:gd name="connsiteY14" fmla="*/ 422928 h 667775"/>
                <a:gd name="connsiteX15" fmla="*/ 358540 w 397780"/>
                <a:gd name="connsiteY15" fmla="*/ 316519 h 667775"/>
                <a:gd name="connsiteX16" fmla="*/ 357119 w 397780"/>
                <a:gd name="connsiteY16" fmla="*/ 178744 h 667775"/>
                <a:gd name="connsiteX17" fmla="*/ 389906 w 397780"/>
                <a:gd name="connsiteY17" fmla="*/ 78904 h 667775"/>
                <a:gd name="connsiteX18" fmla="*/ 315361 w 397780"/>
                <a:gd name="connsiteY18" fmla="*/ 52513 h 667775"/>
                <a:gd name="connsiteX19" fmla="*/ 273781 w 397780"/>
                <a:gd name="connsiteY19" fmla="*/ 0 h 667775"/>
                <a:gd name="connsiteX0" fmla="*/ 273781 w 397780"/>
                <a:gd name="connsiteY0" fmla="*/ 0 h 667775"/>
                <a:gd name="connsiteX1" fmla="*/ 88721 w 397780"/>
                <a:gd name="connsiteY1" fmla="*/ 239028 h 667775"/>
                <a:gd name="connsiteX2" fmla="*/ 48646 w 397780"/>
                <a:gd name="connsiteY2" fmla="*/ 322817 h 667775"/>
                <a:gd name="connsiteX3" fmla="*/ 52290 w 397780"/>
                <a:gd name="connsiteY3" fmla="*/ 383536 h 667775"/>
                <a:gd name="connsiteX4" fmla="*/ 37718 w 397780"/>
                <a:gd name="connsiteY4" fmla="*/ 444252 h 667775"/>
                <a:gd name="connsiteX5" fmla="*/ 0 w 397780"/>
                <a:gd name="connsiteY5" fmla="*/ 549494 h 667775"/>
                <a:gd name="connsiteX6" fmla="*/ 96262 w 397780"/>
                <a:gd name="connsiteY6" fmla="*/ 648293 h 667775"/>
                <a:gd name="connsiteX7" fmla="*/ 179521 w 397780"/>
                <a:gd name="connsiteY7" fmla="*/ 646776 h 667775"/>
                <a:gd name="connsiteX8" fmla="*/ 170125 w 397780"/>
                <a:gd name="connsiteY8" fmla="*/ 583098 h 667775"/>
                <a:gd name="connsiteX9" fmla="*/ 176724 w 397780"/>
                <a:gd name="connsiteY9" fmla="*/ 394607 h 667775"/>
                <a:gd name="connsiteX10" fmla="*/ 236580 w 397780"/>
                <a:gd name="connsiteY10" fmla="*/ 515090 h 667775"/>
                <a:gd name="connsiteX11" fmla="*/ 272797 w 397780"/>
                <a:gd name="connsiteY11" fmla="*/ 511442 h 667775"/>
                <a:gd name="connsiteX12" fmla="*/ 329038 w 397780"/>
                <a:gd name="connsiteY12" fmla="*/ 510961 h 667775"/>
                <a:gd name="connsiteX13" fmla="*/ 397780 w 397780"/>
                <a:gd name="connsiteY13" fmla="*/ 491245 h 667775"/>
                <a:gd name="connsiteX14" fmla="*/ 385670 w 397780"/>
                <a:gd name="connsiteY14" fmla="*/ 422928 h 667775"/>
                <a:gd name="connsiteX15" fmla="*/ 358540 w 397780"/>
                <a:gd name="connsiteY15" fmla="*/ 316519 h 667775"/>
                <a:gd name="connsiteX16" fmla="*/ 357119 w 397780"/>
                <a:gd name="connsiteY16" fmla="*/ 178744 h 667775"/>
                <a:gd name="connsiteX17" fmla="*/ 389906 w 397780"/>
                <a:gd name="connsiteY17" fmla="*/ 78904 h 667775"/>
                <a:gd name="connsiteX18" fmla="*/ 315361 w 397780"/>
                <a:gd name="connsiteY18" fmla="*/ 52513 h 667775"/>
                <a:gd name="connsiteX19" fmla="*/ 273781 w 397780"/>
                <a:gd name="connsiteY19" fmla="*/ 0 h 667775"/>
                <a:gd name="connsiteX0" fmla="*/ 273781 w 397780"/>
                <a:gd name="connsiteY0" fmla="*/ 0 h 667775"/>
                <a:gd name="connsiteX1" fmla="*/ 190725 w 397780"/>
                <a:gd name="connsiteY1" fmla="*/ 110308 h 667775"/>
                <a:gd name="connsiteX2" fmla="*/ 88721 w 397780"/>
                <a:gd name="connsiteY2" fmla="*/ 239028 h 667775"/>
                <a:gd name="connsiteX3" fmla="*/ 48646 w 397780"/>
                <a:gd name="connsiteY3" fmla="*/ 322817 h 667775"/>
                <a:gd name="connsiteX4" fmla="*/ 52290 w 397780"/>
                <a:gd name="connsiteY4" fmla="*/ 383536 h 667775"/>
                <a:gd name="connsiteX5" fmla="*/ 37718 w 397780"/>
                <a:gd name="connsiteY5" fmla="*/ 444252 h 667775"/>
                <a:gd name="connsiteX6" fmla="*/ 0 w 397780"/>
                <a:gd name="connsiteY6" fmla="*/ 549494 h 667775"/>
                <a:gd name="connsiteX7" fmla="*/ 96262 w 397780"/>
                <a:gd name="connsiteY7" fmla="*/ 648293 h 667775"/>
                <a:gd name="connsiteX8" fmla="*/ 179521 w 397780"/>
                <a:gd name="connsiteY8" fmla="*/ 646776 h 667775"/>
                <a:gd name="connsiteX9" fmla="*/ 170125 w 397780"/>
                <a:gd name="connsiteY9" fmla="*/ 583098 h 667775"/>
                <a:gd name="connsiteX10" fmla="*/ 176724 w 397780"/>
                <a:gd name="connsiteY10" fmla="*/ 394607 h 667775"/>
                <a:gd name="connsiteX11" fmla="*/ 236580 w 397780"/>
                <a:gd name="connsiteY11" fmla="*/ 515090 h 667775"/>
                <a:gd name="connsiteX12" fmla="*/ 272797 w 397780"/>
                <a:gd name="connsiteY12" fmla="*/ 511442 h 667775"/>
                <a:gd name="connsiteX13" fmla="*/ 329038 w 397780"/>
                <a:gd name="connsiteY13" fmla="*/ 510961 h 667775"/>
                <a:gd name="connsiteX14" fmla="*/ 397780 w 397780"/>
                <a:gd name="connsiteY14" fmla="*/ 491245 h 667775"/>
                <a:gd name="connsiteX15" fmla="*/ 385670 w 397780"/>
                <a:gd name="connsiteY15" fmla="*/ 422928 h 667775"/>
                <a:gd name="connsiteX16" fmla="*/ 358540 w 397780"/>
                <a:gd name="connsiteY16" fmla="*/ 316519 h 667775"/>
                <a:gd name="connsiteX17" fmla="*/ 357119 w 397780"/>
                <a:gd name="connsiteY17" fmla="*/ 178744 h 667775"/>
                <a:gd name="connsiteX18" fmla="*/ 389906 w 397780"/>
                <a:gd name="connsiteY18" fmla="*/ 78904 h 667775"/>
                <a:gd name="connsiteX19" fmla="*/ 315361 w 397780"/>
                <a:gd name="connsiteY19" fmla="*/ 52513 h 667775"/>
                <a:gd name="connsiteX20" fmla="*/ 273781 w 397780"/>
                <a:gd name="connsiteY20" fmla="*/ 0 h 667775"/>
                <a:gd name="connsiteX0" fmla="*/ 273781 w 397780"/>
                <a:gd name="connsiteY0" fmla="*/ 0 h 667775"/>
                <a:gd name="connsiteX1" fmla="*/ 235656 w 397780"/>
                <a:gd name="connsiteY1" fmla="*/ 38662 h 667775"/>
                <a:gd name="connsiteX2" fmla="*/ 88721 w 397780"/>
                <a:gd name="connsiteY2" fmla="*/ 239028 h 667775"/>
                <a:gd name="connsiteX3" fmla="*/ 48646 w 397780"/>
                <a:gd name="connsiteY3" fmla="*/ 322817 h 667775"/>
                <a:gd name="connsiteX4" fmla="*/ 52290 w 397780"/>
                <a:gd name="connsiteY4" fmla="*/ 383536 h 667775"/>
                <a:gd name="connsiteX5" fmla="*/ 37718 w 397780"/>
                <a:gd name="connsiteY5" fmla="*/ 444252 h 667775"/>
                <a:gd name="connsiteX6" fmla="*/ 0 w 397780"/>
                <a:gd name="connsiteY6" fmla="*/ 549494 h 667775"/>
                <a:gd name="connsiteX7" fmla="*/ 96262 w 397780"/>
                <a:gd name="connsiteY7" fmla="*/ 648293 h 667775"/>
                <a:gd name="connsiteX8" fmla="*/ 179521 w 397780"/>
                <a:gd name="connsiteY8" fmla="*/ 646776 h 667775"/>
                <a:gd name="connsiteX9" fmla="*/ 170125 w 397780"/>
                <a:gd name="connsiteY9" fmla="*/ 583098 h 667775"/>
                <a:gd name="connsiteX10" fmla="*/ 176724 w 397780"/>
                <a:gd name="connsiteY10" fmla="*/ 394607 h 667775"/>
                <a:gd name="connsiteX11" fmla="*/ 236580 w 397780"/>
                <a:gd name="connsiteY11" fmla="*/ 515090 h 667775"/>
                <a:gd name="connsiteX12" fmla="*/ 272797 w 397780"/>
                <a:gd name="connsiteY12" fmla="*/ 511442 h 667775"/>
                <a:gd name="connsiteX13" fmla="*/ 329038 w 397780"/>
                <a:gd name="connsiteY13" fmla="*/ 510961 h 667775"/>
                <a:gd name="connsiteX14" fmla="*/ 397780 w 397780"/>
                <a:gd name="connsiteY14" fmla="*/ 491245 h 667775"/>
                <a:gd name="connsiteX15" fmla="*/ 385670 w 397780"/>
                <a:gd name="connsiteY15" fmla="*/ 422928 h 667775"/>
                <a:gd name="connsiteX16" fmla="*/ 358540 w 397780"/>
                <a:gd name="connsiteY16" fmla="*/ 316519 h 667775"/>
                <a:gd name="connsiteX17" fmla="*/ 357119 w 397780"/>
                <a:gd name="connsiteY17" fmla="*/ 178744 h 667775"/>
                <a:gd name="connsiteX18" fmla="*/ 389906 w 397780"/>
                <a:gd name="connsiteY18" fmla="*/ 78904 h 667775"/>
                <a:gd name="connsiteX19" fmla="*/ 315361 w 397780"/>
                <a:gd name="connsiteY19" fmla="*/ 52513 h 667775"/>
                <a:gd name="connsiteX20" fmla="*/ 273781 w 397780"/>
                <a:gd name="connsiteY20" fmla="*/ 0 h 66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7780" h="667775">
                  <a:moveTo>
                    <a:pt x="273781" y="0"/>
                  </a:moveTo>
                  <a:lnTo>
                    <a:pt x="235656" y="38662"/>
                  </a:lnTo>
                  <a:lnTo>
                    <a:pt x="88721" y="239028"/>
                  </a:lnTo>
                  <a:lnTo>
                    <a:pt x="48646" y="322817"/>
                  </a:lnTo>
                  <a:lnTo>
                    <a:pt x="52290" y="383536"/>
                  </a:lnTo>
                  <a:lnTo>
                    <a:pt x="37718" y="444252"/>
                  </a:lnTo>
                  <a:lnTo>
                    <a:pt x="0" y="549494"/>
                  </a:lnTo>
                  <a:lnTo>
                    <a:pt x="96262" y="648293"/>
                  </a:lnTo>
                  <a:lnTo>
                    <a:pt x="179521" y="646776"/>
                  </a:lnTo>
                  <a:cubicBezTo>
                    <a:pt x="179222" y="739293"/>
                    <a:pt x="170424" y="490581"/>
                    <a:pt x="170125" y="583098"/>
                  </a:cubicBezTo>
                  <a:lnTo>
                    <a:pt x="176724" y="394607"/>
                  </a:lnTo>
                  <a:lnTo>
                    <a:pt x="236580" y="515090"/>
                  </a:lnTo>
                  <a:cubicBezTo>
                    <a:pt x="235700" y="482301"/>
                    <a:pt x="273677" y="544231"/>
                    <a:pt x="272797" y="511442"/>
                  </a:cubicBezTo>
                  <a:lnTo>
                    <a:pt x="329038" y="510961"/>
                  </a:lnTo>
                  <a:lnTo>
                    <a:pt x="397780" y="491245"/>
                  </a:lnTo>
                  <a:lnTo>
                    <a:pt x="385670" y="422928"/>
                  </a:lnTo>
                  <a:lnTo>
                    <a:pt x="358540" y="316519"/>
                  </a:lnTo>
                  <a:cubicBezTo>
                    <a:pt x="358066" y="270594"/>
                    <a:pt x="357593" y="224669"/>
                    <a:pt x="357119" y="178744"/>
                  </a:cubicBezTo>
                  <a:lnTo>
                    <a:pt x="389906" y="78904"/>
                  </a:lnTo>
                  <a:lnTo>
                    <a:pt x="315361" y="52513"/>
                  </a:lnTo>
                  <a:lnTo>
                    <a:pt x="273781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3560" y="1726839"/>
              <a:ext cx="592310" cy="592310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40210" y="37020"/>
            <a:ext cx="90635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solidFill>
                  <a:srgbClr val="0000FF"/>
                </a:solidFill>
              </a:rPr>
              <a:t>B</a:t>
            </a:r>
            <a:r>
              <a:rPr lang="en-GB" sz="2400" dirty="0">
                <a:solidFill>
                  <a:srgbClr val="FF0000"/>
                </a:solidFill>
              </a:rPr>
              <a:t>ri</a:t>
            </a:r>
            <a:r>
              <a:rPr lang="en-GB" sz="2400" dirty="0">
                <a:solidFill>
                  <a:srgbClr val="FFC000"/>
                </a:solidFill>
              </a:rPr>
              <a:t>g</a:t>
            </a:r>
            <a:r>
              <a:rPr lang="en-GB" sz="2400" dirty="0"/>
              <a:t>h</a:t>
            </a:r>
            <a:r>
              <a:rPr lang="en-GB" sz="2400" dirty="0">
                <a:solidFill>
                  <a:srgbClr val="5C02FE"/>
                </a:solidFill>
              </a:rPr>
              <a:t>t</a:t>
            </a:r>
            <a:r>
              <a:rPr lang="en-GB" sz="2400" dirty="0">
                <a:solidFill>
                  <a:srgbClr val="C00000"/>
                </a:solidFill>
              </a:rPr>
              <a:t>e</a:t>
            </a:r>
            <a:r>
              <a:rPr lang="en-GB" sz="2400" dirty="0"/>
              <a:t>r colours make higher diversity? </a:t>
            </a:r>
          </a:p>
        </p:txBody>
      </p:sp>
      <p:sp>
        <p:nvSpPr>
          <p:cNvPr id="16" name="Textfeld 5">
            <a:extLst>
              <a:ext uri="{FF2B5EF4-FFF2-40B4-BE49-F238E27FC236}">
                <a16:creationId xmlns:a16="http://schemas.microsoft.com/office/drawing/2014/main" id="{C5300243-BE2F-4169-94F9-AF876E9A2A9F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2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72001" y="36000"/>
            <a:ext cx="8993384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Diversity (</a:t>
            </a:r>
            <a:r>
              <a:rPr lang="en-GB" sz="2400" i="1" dirty="0" err="1"/>
              <a:t>Mannigfaltigkeit</a:t>
            </a:r>
            <a:r>
              <a:rPr lang="en-GB" sz="2400" dirty="0"/>
              <a:t>) talks about differences in many as-</a:t>
            </a:r>
            <a:r>
              <a:rPr lang="en-GB" sz="2400" dirty="0" err="1"/>
              <a:t>pects</a:t>
            </a:r>
            <a:r>
              <a:rPr lang="en-GB" sz="2400" dirty="0"/>
              <a:t>. Left bouquet (several species) is more ‘diverse’ than the right one, which is </a:t>
            </a:r>
            <a:r>
              <a:rPr lang="en-GB" sz="2400" dirty="0">
                <a:solidFill>
                  <a:srgbClr val="0000FF"/>
                </a:solidFill>
              </a:rPr>
              <a:t>just roses</a:t>
            </a:r>
            <a:r>
              <a:rPr lang="en-GB" sz="2400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6" y="1381195"/>
            <a:ext cx="4262955" cy="2707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550657" y="1323946"/>
            <a:ext cx="4514728" cy="276998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To enable Algebra, we like to have data with clear scale, unit, metric. Instead of the flowery ;-) notion of ‘Diversity’ we typically use the concept of ‘</a:t>
            </a:r>
            <a:r>
              <a:rPr lang="en-GB" dirty="0">
                <a:solidFill>
                  <a:srgbClr val="0000FF"/>
                </a:solidFill>
              </a:rPr>
              <a:t>Variance</a:t>
            </a:r>
            <a:r>
              <a:rPr lang="en-GB" dirty="0"/>
              <a:t>’ (amount of diversity yet restricted on one scale). </a:t>
            </a:r>
            <a:br>
              <a:rPr lang="en-GB" sz="1200" dirty="0"/>
            </a:br>
            <a:endParaRPr lang="en-GB" sz="1200" dirty="0"/>
          </a:p>
          <a:p>
            <a:r>
              <a:rPr lang="en-GB" dirty="0">
                <a:solidFill>
                  <a:srgbClr val="0000FF"/>
                </a:solidFill>
              </a:rPr>
              <a:t>Variance</a:t>
            </a:r>
            <a:r>
              <a:rPr lang="en-GB" dirty="0"/>
              <a:t> would report the Diversity of e.g. the ‘flavonoid content of leaf petals’; or of ‘water content of the leaves’; or of some other measurable, specific </a:t>
            </a:r>
            <a:r>
              <a:rPr lang="en-GB" dirty="0">
                <a:solidFill>
                  <a:srgbClr val="0000FF"/>
                </a:solidFill>
              </a:rPr>
              <a:t>single trait</a:t>
            </a:r>
            <a:r>
              <a:rPr lang="en-GB" dirty="0"/>
              <a:t>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8588" y="4144745"/>
            <a:ext cx="8987253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 anyway know: Calculate variance as differences between all values to their com-mon mean; then square them; then calculate the mean of the squares. Variance is sometimes called ‘Mean of Squares; MS’ (https://en.wikipedia.org/wiki/variance).</a:t>
            </a:r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FFD20872-FD98-467F-99AD-394FF387E0C8}"/>
              </a:ext>
            </a:extLst>
          </p:cNvPr>
          <p:cNvSpPr txBox="1"/>
          <p:nvPr/>
        </p:nvSpPr>
        <p:spPr>
          <a:xfrm>
            <a:off x="8527715" y="4737148"/>
            <a:ext cx="58662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/>
              <a:pPr algn="ct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71719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4209</Words>
  <Application>Microsoft Office PowerPoint</Application>
  <PresentationFormat>On-screen Show (16:9)</PresentationFormat>
  <Paragraphs>605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7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Arial Narrow</vt:lpstr>
      <vt:lpstr>Calibri</vt:lpstr>
      <vt:lpstr>Cambria Math</vt:lpstr>
      <vt:lpstr>Courier New</vt:lpstr>
      <vt:lpstr>Times New Roman</vt:lpstr>
      <vt:lpstr>blank</vt:lpstr>
      <vt:lpstr>C:\Göttingen\W.Link\Daten (D)\pdf-Dateien\Für Lehre\ab Februar 2022\Die Chapter Quantitative Genetik\binomial varianz 3 Loci 4zu3.docx</vt:lpstr>
      <vt:lpstr>C:\Göttingen\W.Link\Daten (D)\pdf-Dateien\Für Lehre\ab Februar 2022\Die Chapter Quantitative Genetik\binomial varianz 3 Loci 4zu3.docx</vt:lpstr>
      <vt:lpstr>C:\Göttingen\W.Link\Daten (D)\pdf-Dateien\Für Lehre\ab Februar 2022\Die Chapter Quantitative Genetik\binomial varianz 3 Loci 4zu3-b.docx</vt:lpstr>
      <vt:lpstr>C:\Göttingen\W.Link\Daten (D)\pdf-Dateien\Für Lehre\ab Februar 2022\binomial varianz 3 Loci 4zu3.docx</vt:lpstr>
      <vt:lpstr>C:\Göttingen\W.Link\Daten (D)\pdf-Dateien\Für Lehre\ab Februar 2022\binomial varianz 3 Loci 4zu3-b.docx</vt:lpstr>
      <vt:lpstr>C:\Göttingen\W.Link\Daten (D)\pdf-Dateien\Für Lehre\ab Februar 2022\binomial varianz 3 Loci 4zu3.docx</vt:lpstr>
      <vt:lpstr>C:\Göttingen\W.Link\Daten (D)\pdf-Dateien\Für Lehre\ab Februar 2022\binomial varianz 3 Loci 4zu3-b.docx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QQQ</dc:creator>
  <cp:lastModifiedBy>Wolfgang</cp:lastModifiedBy>
  <cp:revision>278</cp:revision>
  <dcterms:created xsi:type="dcterms:W3CDTF">2022-02-25T14:55:34Z</dcterms:created>
  <dcterms:modified xsi:type="dcterms:W3CDTF">2026-09-08T10:15:37Z</dcterms:modified>
</cp:coreProperties>
</file>